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90" r:id="rId3"/>
    <p:sldId id="563" r:id="rId4"/>
    <p:sldId id="564" r:id="rId5"/>
    <p:sldId id="581" r:id="rId6"/>
    <p:sldId id="566" r:id="rId7"/>
    <p:sldId id="570" r:id="rId8"/>
    <p:sldId id="587" r:id="rId9"/>
    <p:sldId id="610" r:id="rId10"/>
    <p:sldId id="572" r:id="rId11"/>
    <p:sldId id="574" r:id="rId12"/>
    <p:sldId id="611" r:id="rId13"/>
    <p:sldId id="599" r:id="rId14"/>
    <p:sldId id="575" r:id="rId15"/>
    <p:sldId id="624" r:id="rId16"/>
    <p:sldId id="625" r:id="rId17"/>
    <p:sldId id="617" r:id="rId18"/>
    <p:sldId id="618" r:id="rId19"/>
    <p:sldId id="626" r:id="rId20"/>
    <p:sldId id="608" r:id="rId21"/>
    <p:sldId id="477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D200"/>
    <a:srgbClr val="4F81BD"/>
    <a:srgbClr val="385D8A"/>
    <a:srgbClr val="FFFFFF"/>
    <a:srgbClr val="FFC000"/>
    <a:srgbClr val="C0504D"/>
    <a:srgbClr val="9B0000"/>
    <a:srgbClr val="1D50A2"/>
    <a:srgbClr val="005CAC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主题样式 2 - 强调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8" autoAdjust="0"/>
    <p:restoredTop sz="57967" autoAdjust="0"/>
  </p:normalViewPr>
  <p:slideViewPr>
    <p:cSldViewPr snapToGrid="0">
      <p:cViewPr varScale="1">
        <p:scale>
          <a:sx n="70" d="100"/>
          <a:sy n="70" d="100"/>
        </p:scale>
        <p:origin x="215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2144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3DAF3D8-4C2C-2C44-AA9A-64727FC66A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6EBC6B1-1101-C44E-9F62-F13CC5D7014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314EAD-E6BC-7348-94BF-AEA3D637A80C}" type="datetimeFigureOut">
              <a:rPr kumimoji="1" lang="zh-CN" altLang="en-US" smtClean="0"/>
              <a:t>2020/9/2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41937E-A0BB-8341-9724-46574E15C01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7EF122C-E13A-0A45-9E24-7029C4F68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A0ADB1-972D-0145-A63D-AA8EE01124D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26224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F08D30-AB35-4668-9F9B-9A9C3E3E5CD8}" type="datetimeFigureOut">
              <a:rPr lang="zh-CN" altLang="en-US" smtClean="0"/>
              <a:t>2020/9/2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EB8EFC-ACA5-4E35-BE0B-7C555257546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869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0" dirty="0">
                <a:latin typeface="Times" pitchFamily="2" charset="0"/>
              </a:rPr>
              <a:t>Good morning.</a:t>
            </a:r>
          </a:p>
          <a:p>
            <a:r>
              <a:rPr lang="en-US" altLang="zh-CN" b="0" dirty="0">
                <a:latin typeface="Times" pitchFamily="2" charset="0"/>
              </a:rPr>
              <a:t>I am </a:t>
            </a:r>
            <a:r>
              <a:rPr lang="en-US" altLang="zh-CN" b="0" dirty="0" err="1">
                <a:latin typeface="Times" pitchFamily="2" charset="0"/>
              </a:rPr>
              <a:t>Qihao</a:t>
            </a:r>
            <a:r>
              <a:rPr lang="zh-CN" altLang="en-US" b="0" dirty="0">
                <a:latin typeface="Times" pitchFamily="2" charset="0"/>
              </a:rPr>
              <a:t> </a:t>
            </a:r>
            <a:r>
              <a:rPr lang="en-US" altLang="zh-CN" b="0" dirty="0">
                <a:latin typeface="Times" pitchFamily="2" charset="0"/>
              </a:rPr>
              <a:t>Zhu from Peking University, Beijing, China. </a:t>
            </a:r>
          </a:p>
          <a:p>
            <a:r>
              <a:rPr lang="en-US" altLang="zh-CN" b="0" dirty="0">
                <a:latin typeface="Times" pitchFamily="2" charset="0"/>
              </a:rPr>
              <a:t>This is our paper “</a:t>
            </a:r>
            <a:r>
              <a:rPr lang="en" altLang="zh-CN" sz="1200" dirty="0" err="1">
                <a:solidFill>
                  <a:srgbClr val="9B0000"/>
                </a:solidFill>
              </a:rPr>
              <a:t>OCoR</a:t>
            </a:r>
            <a:r>
              <a:rPr lang="en" altLang="zh-CN" sz="1200" dirty="0">
                <a:solidFill>
                  <a:srgbClr val="9B0000"/>
                </a:solidFill>
              </a:rPr>
              <a:t>: An Overlapping-Aware Code Retriever</a:t>
            </a:r>
            <a:r>
              <a:rPr lang="en-US" altLang="zh-CN" b="0" dirty="0">
                <a:latin typeface="Times" pitchFamily="2" charset="0"/>
              </a:rPr>
              <a:t>”.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2014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describe 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extract the</a:t>
            </a:r>
            <a:r>
              <a:rPr lang="zh-CN" altLang="en-US" dirty="0"/>
              <a:t> </a:t>
            </a:r>
            <a:r>
              <a:rPr lang="en-US" altLang="zh-CN" dirty="0"/>
              <a:t>overlap</a:t>
            </a:r>
            <a:r>
              <a:rPr lang="zh-CN" altLang="en-US" dirty="0"/>
              <a:t> </a:t>
            </a:r>
            <a:r>
              <a:rPr lang="en-US" altLang="zh-CN" dirty="0"/>
              <a:t>information between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</a:t>
            </a:r>
            <a:r>
              <a:rPr lang="en-US" altLang="zh-CN" dirty="0"/>
              <a:t>snippet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natural</a:t>
            </a:r>
            <a:r>
              <a:rPr lang="zh-CN" altLang="en-US" dirty="0"/>
              <a:t> </a:t>
            </a:r>
            <a:r>
              <a:rPr lang="en-US" altLang="zh-CN" dirty="0"/>
              <a:t>language description.</a:t>
            </a:r>
            <a:r>
              <a:rPr lang="zh-CN" altLang="en-US" dirty="0"/>
              <a:t> </a:t>
            </a:r>
            <a:r>
              <a:rPr kumimoji="1" lang="en-US" altLang="zh-CN" dirty="0"/>
              <a:t>We propose </a:t>
            </a:r>
            <a:r>
              <a:rPr lang="en" altLang="zh-CN" dirty="0"/>
              <a:t>a novel overlap matrix to represent the degrees of overlaps between each word in the natural language description and each identifier in code</a:t>
            </a:r>
            <a:r>
              <a:rPr lang="en-US" altLang="zh-CN" dirty="0"/>
              <a:t>.</a:t>
            </a:r>
            <a:r>
              <a:rPr lang="en" altLang="zh-CN" dirty="0"/>
              <a:t>The overlap matrix is a real-valued matrix, which contains the overlap score</a:t>
            </a:r>
            <a:r>
              <a:rPr lang="en-US" altLang="zh-CN" dirty="0"/>
              <a:t>s.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overlap</a:t>
            </a:r>
            <a:r>
              <a:rPr lang="zh-CN" altLang="en-US" dirty="0"/>
              <a:t> </a:t>
            </a:r>
            <a:r>
              <a:rPr lang="en-US" altLang="zh-CN" dirty="0"/>
              <a:t>score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computed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equation.</a:t>
            </a:r>
            <a:r>
              <a:rPr lang="zh-CN" altLang="en-US" dirty="0"/>
              <a:t> 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denotes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longest common</a:t>
            </a:r>
            <a:r>
              <a:rPr lang="zh-CN" altLang="en-US" dirty="0"/>
              <a:t> </a:t>
            </a:r>
            <a:r>
              <a:rPr lang="en-US" altLang="zh-CN" dirty="0"/>
              <a:t>sub-string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token sequence 1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token sequence 2.</a:t>
            </a:r>
            <a:r>
              <a:rPr lang="zh-CN" altLang="en-US" dirty="0"/>
              <a:t> </a:t>
            </a:r>
            <a:r>
              <a:rPr lang="en-US" altLang="zh-CN" dirty="0"/>
              <a:t>Then we adopt a max-pooling layer over the overlap matrix for further computation.</a:t>
            </a:r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2028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This is the overview of our approach, which </a:t>
            </a:r>
            <a:r>
              <a:rPr lang="en-US" altLang="zh-CN" dirty="0"/>
              <a:t>takes two</a:t>
            </a:r>
            <a:r>
              <a:rPr lang="zh-CN" altLang="en-US" dirty="0"/>
              <a:t> </a:t>
            </a:r>
            <a:r>
              <a:rPr lang="en-US" altLang="zh-CN" dirty="0"/>
              <a:t>overlap</a:t>
            </a:r>
            <a:r>
              <a:rPr lang="zh-CN" altLang="en-US" dirty="0"/>
              <a:t> </a:t>
            </a:r>
            <a:r>
              <a:rPr lang="en-US" altLang="zh-CN" dirty="0" err="1"/>
              <a:t>matrics</a:t>
            </a:r>
            <a:r>
              <a:rPr lang="zh-CN" altLang="en-US" dirty="0"/>
              <a:t> </a:t>
            </a:r>
            <a:r>
              <a:rPr lang="en-US" altLang="zh-CN" dirty="0"/>
              <a:t>as input and outputs the</a:t>
            </a:r>
            <a:r>
              <a:rPr lang="zh-CN" altLang="en-US" dirty="0"/>
              <a:t> </a:t>
            </a:r>
            <a:r>
              <a:rPr lang="en-US" altLang="zh-CN" dirty="0"/>
              <a:t>relevant score.</a:t>
            </a:r>
          </a:p>
          <a:p>
            <a:r>
              <a:rPr kumimoji="1" lang="en-US" altLang="zh-CN" dirty="0"/>
              <a:t>The details can be found in our paper, and I will not introduce the details here.</a:t>
            </a:r>
            <a:endParaRPr kumimoji="1"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3403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Because 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 focuses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on</a:t>
            </a:r>
            <a:r>
              <a:rPr kumimoji="1" lang="zh-CN" altLang="en-US" dirty="0"/>
              <a:t> </a:t>
            </a:r>
            <a:r>
              <a:rPr kumimoji="1" lang="en-US" altLang="zh-CN" dirty="0"/>
              <a:t>extracting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overlapping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information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natural language 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code</a:t>
            </a:r>
            <a:r>
              <a:rPr kumimoji="1" lang="zh-CN" altLang="en-US" dirty="0"/>
              <a:t> </a:t>
            </a:r>
            <a:r>
              <a:rPr kumimoji="1" lang="en-US" altLang="zh-CN" dirty="0"/>
              <a:t>snippets,</a:t>
            </a:r>
            <a:r>
              <a:rPr kumimoji="1" lang="zh-CN" altLang="en-US" dirty="0"/>
              <a:t> </a:t>
            </a: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consider to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combine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previous models with </a:t>
            </a:r>
            <a:r>
              <a:rPr kumimoji="1" lang="en-US" altLang="zh-CN" dirty="0" err="1"/>
              <a:t>OCoR</a:t>
            </a:r>
            <a:r>
              <a:rPr kumimoji="1" lang="en-US" altLang="zh-CN" dirty="0"/>
              <a:t>. </a:t>
            </a:r>
            <a:r>
              <a:rPr lang="en" altLang="zh-CN" dirty="0"/>
              <a:t>We combine different models by integrate the relevance scores computed by different models and output the final relevance score for </a:t>
            </a:r>
            <a:r>
              <a:rPr lang="en" altLang="zh-CN" dirty="0" err="1"/>
              <a:t>OCoR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" altLang="zh-CN" dirty="0"/>
              <a:t>The score is computed by a linear combination.</a:t>
            </a:r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12795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In the last part, I will introduce the evaluation of our paper.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50682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We evaluated our approach on two types of benchmarks: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The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" altLang="zh-CN" dirty="0" err="1"/>
              <a:t>StackoverflowQuestionCode</a:t>
            </a:r>
            <a:r>
              <a:rPr lang="en" altLang="zh-CN" dirty="0"/>
              <a:t> benchmark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en" altLang="zh-CN" dirty="0"/>
              <a:t> contains about 119,000 question-code pairs written in the SQL. These pairs are collected from Stack Overflow [31], making itself the largest-to-date in SQL domain. We followed the original train-dev-test split in the </a:t>
            </a:r>
            <a:r>
              <a:rPr lang="en" altLang="zh-CN" dirty="0" err="1"/>
              <a:t>orginal</a:t>
            </a:r>
            <a:r>
              <a:rPr lang="en" altLang="zh-CN" dirty="0"/>
              <a:t> work, namely </a:t>
            </a:r>
            <a:r>
              <a:rPr lang="en" altLang="zh-CN" dirty="0" err="1"/>
              <a:t>StaQC</a:t>
            </a:r>
            <a:r>
              <a:rPr lang="en" altLang="zh-CN" dirty="0"/>
              <a:t>-train, </a:t>
            </a:r>
            <a:r>
              <a:rPr lang="en" altLang="zh-CN" dirty="0" err="1"/>
              <a:t>StaQCval</a:t>
            </a:r>
            <a:r>
              <a:rPr lang="en" altLang="zh-CN" dirty="0"/>
              <a:t> ,and </a:t>
            </a:r>
            <a:r>
              <a:rPr lang="en" altLang="zh-CN" dirty="0" err="1"/>
              <a:t>StaQC</a:t>
            </a:r>
            <a:r>
              <a:rPr lang="en" altLang="zh-CN" dirty="0"/>
              <a:t>-test</a:t>
            </a:r>
            <a:r>
              <a:rPr lang="en-US" altLang="zh-CN" dirty="0"/>
              <a:t>.</a:t>
            </a:r>
            <a:r>
              <a:rPr lang="en" altLang="zh-CN" dirty="0"/>
              <a:t> For better evaluation , we used two additional test dataset namely “DEV” and “EVAL” for SQL</a:t>
            </a:r>
            <a:r>
              <a:rPr lang="en-US" altLang="zh-CN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" altLang="zh-CN" dirty="0"/>
              <a:t>the C# benchmark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" altLang="zh-CN" dirty="0"/>
              <a:t>contains about 113,000 question-code pairs written in C# collected from </a:t>
            </a:r>
            <a:r>
              <a:rPr lang="en" altLang="zh-CN" dirty="0" err="1"/>
              <a:t>StackOverflow</a:t>
            </a:r>
            <a:r>
              <a:rPr lang="en-US" altLang="zh-CN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statistics of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benchmarks are</a:t>
            </a:r>
            <a:r>
              <a:rPr lang="zh-CN" altLang="en-US" dirty="0"/>
              <a:t> </a:t>
            </a:r>
            <a:r>
              <a:rPr lang="en-US" altLang="zh-CN" dirty="0"/>
              <a:t>shown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table.</a:t>
            </a:r>
            <a:endParaRPr lang="en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1017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To measure the performance of our approach, we followed </a:t>
            </a:r>
            <a:r>
              <a:rPr lang="en-US" altLang="zh-CN" dirty="0"/>
              <a:t>previous</a:t>
            </a:r>
            <a:r>
              <a:rPr lang="zh-CN" altLang="en-US" dirty="0"/>
              <a:t> </a:t>
            </a:r>
            <a:r>
              <a:rPr lang="en-US" altLang="zh-CN" dirty="0"/>
              <a:t>works</a:t>
            </a:r>
            <a:r>
              <a:rPr lang="zh-CN" altLang="en-US" dirty="0"/>
              <a:t> </a:t>
            </a:r>
            <a:r>
              <a:rPr lang="en" altLang="zh-CN" dirty="0"/>
              <a:t>and used a standard metrics called Mean Reciprocal Rank (MRR)</a:t>
            </a:r>
            <a:r>
              <a:rPr lang="en-US" altLang="zh-CN" dirty="0"/>
              <a:t>.</a:t>
            </a:r>
          </a:p>
          <a:p>
            <a:r>
              <a:rPr lang="en" altLang="zh-CN" dirty="0"/>
              <a:t>In our experiment, we used the existing state-of-art code retrieval approaches as the baselines for comparison.</a:t>
            </a:r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first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" altLang="zh-CN" dirty="0"/>
              <a:t>Deep Code Search</a:t>
            </a:r>
            <a:r>
              <a:rPr lang="en-US" altLang="zh-CN" dirty="0"/>
              <a:t>:</a:t>
            </a:r>
            <a:r>
              <a:rPr lang="en" altLang="zh-CN" dirty="0"/>
              <a:t>this work jointly embeds the input code snippets and the input natural language description into a high-dimensional vector space with an RNN based neural network</a:t>
            </a:r>
            <a:r>
              <a:rPr lang="en-US" altLang="zh-CN" dirty="0"/>
              <a:t>.</a:t>
            </a:r>
          </a:p>
          <a:p>
            <a:r>
              <a:rPr lang="en" altLang="zh-CN" dirty="0"/>
              <a:t>The second one is CODE-NN</a:t>
            </a:r>
            <a:r>
              <a:rPr lang="en-US" altLang="zh-CN" dirty="0"/>
              <a:t>:</a:t>
            </a:r>
            <a:r>
              <a:rPr lang="en" altLang="zh-CN" dirty="0"/>
              <a:t>given an</a:t>
            </a:r>
            <a:r>
              <a:rPr lang="zh-CN" altLang="en-US" dirty="0"/>
              <a:t> </a:t>
            </a:r>
            <a:r>
              <a:rPr lang="en" altLang="zh-CN" dirty="0"/>
              <a:t>input natural language description, CODE-NN computes the probability of the input for each code. </a:t>
            </a:r>
          </a:p>
          <a:p>
            <a:r>
              <a:rPr lang="en" altLang="zh-CN" dirty="0"/>
              <a:t>The last one is </a:t>
            </a:r>
            <a:r>
              <a:rPr lang="en" altLang="zh-CN" dirty="0" err="1"/>
              <a:t>CoaCor</a:t>
            </a:r>
            <a:r>
              <a:rPr lang="en-US" altLang="zh-CN" dirty="0"/>
              <a:t>:</a:t>
            </a:r>
            <a:r>
              <a:rPr lang="en" altLang="zh-CN" dirty="0" err="1"/>
              <a:t>CoaCor</a:t>
            </a:r>
            <a:r>
              <a:rPr lang="en" altLang="zh-CN" dirty="0"/>
              <a:t> used a reinforcement learning-based framework to combine code retrieval and code annotation together for enhancing the code retrieval</a:t>
            </a:r>
            <a:r>
              <a:rPr lang="en-US" altLang="zh-CN" dirty="0"/>
              <a:t>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8719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The experiment shows that our model achieves 5 percentage points MRR improvement with single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 7 percentage points MRR improvement with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combination.We</a:t>
            </a:r>
            <a:r>
              <a:rPr kumimoji="1" lang="en-US" altLang="zh-CN" dirty="0"/>
              <a:t> also conducted an an ablation </a:t>
            </a:r>
            <a:r>
              <a:rPr kumimoji="1" lang="en-US" altLang="zh-CN" dirty="0" err="1"/>
              <a:t>tet</a:t>
            </a:r>
            <a:r>
              <a:rPr kumimoji="1" lang="en-US" altLang="zh-CN" dirty="0"/>
              <a:t> 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show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 importance of each component in </a:t>
            </a:r>
            <a:r>
              <a:rPr kumimoji="1" lang="en-US" altLang="zh-CN" dirty="0" err="1"/>
              <a:t>OCoR</a:t>
            </a:r>
            <a:r>
              <a:rPr kumimoji="1" lang="en-US" altLang="zh-CN" dirty="0"/>
              <a:t>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356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W</a:t>
            </a:r>
            <a:r>
              <a:rPr lang="en" altLang="zh-CN" dirty="0"/>
              <a:t>e conducted the ablation test on the SQL dataset to figure out the contribution of each component</a:t>
            </a:r>
            <a:r>
              <a:rPr lang="en-US" altLang="zh-CN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We first removed the input overlap scores from </a:t>
            </a:r>
            <a:r>
              <a:rPr lang="en" altLang="zh-CN" dirty="0" err="1"/>
              <a:t>OCoR</a:t>
            </a:r>
            <a:r>
              <a:rPr lang="en" altLang="zh-CN" dirty="0"/>
              <a:t>. To remove this, instead of using overlap matrices as the inputs of the first mechanism in the encoder, we replaced it with the input tokens in natural language description / code. By applying such settings, the performance was closed to the previous approach based on word2vec which shows the effect of the overlap matrix</a:t>
            </a:r>
            <a:r>
              <a:rPr lang="en-US" altLang="zh-CN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we further conducted the experiment on the same datasets but with a different metrics of overlap scores. The baseline metric compared with the original metric is word similarity based on word embedding. We first used the </a:t>
            </a:r>
            <a:r>
              <a:rPr lang="en" altLang="zh-CN" dirty="0" err="1"/>
              <a:t>GloVe</a:t>
            </a:r>
            <a:r>
              <a:rPr lang="en" altLang="zh-CN" dirty="0"/>
              <a:t> to pretrain the word embedding vector based on the training set with BPE . Then we use the cosine similarity of two words as the overlap score. The result </a:t>
            </a:r>
            <a:r>
              <a:rPr lang="en-US" altLang="zh-CN" dirty="0"/>
              <a:t>shows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" altLang="zh-CN" dirty="0"/>
              <a:t>he character-level metric achieves better performance on all datasets.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#Finally,</a:t>
            </a:r>
            <a:r>
              <a:rPr kumimoji="1" lang="zh-CN" altLang="en-US" dirty="0"/>
              <a:t> </a:t>
            </a:r>
            <a:r>
              <a:rPr lang="en" altLang="zh-CN" dirty="0"/>
              <a:t>We also replaced the original overlap metric with Longest Common Prefix</a:t>
            </a:r>
            <a:r>
              <a:rPr lang="en-US" altLang="zh-CN" dirty="0"/>
              <a:t>.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32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Finally, we conduct some cases study. This</a:t>
            </a:r>
            <a:r>
              <a:rPr lang="zh-CN" altLang="en-US" dirty="0"/>
              <a:t> </a:t>
            </a:r>
            <a:r>
              <a:rPr lang="en-US" altLang="zh-CN" dirty="0"/>
              <a:t>t</a:t>
            </a:r>
            <a:r>
              <a:rPr lang="en" altLang="zh-CN" dirty="0"/>
              <a:t>able shows three examples that are ranked perfectly by </a:t>
            </a:r>
            <a:r>
              <a:rPr lang="en" altLang="zh-CN" dirty="0" err="1"/>
              <a:t>OCoR</a:t>
            </a:r>
            <a:r>
              <a:rPr lang="en" altLang="zh-CN" dirty="0"/>
              <a:t> but not </a:t>
            </a:r>
            <a:r>
              <a:rPr lang="en" altLang="zh-CN" dirty="0" err="1"/>
              <a:t>CoaCor</a:t>
            </a:r>
            <a:r>
              <a:rPr lang="en-US" altLang="zh-CN" dirty="0"/>
              <a:t>.</a:t>
            </a:r>
          </a:p>
          <a:p>
            <a:r>
              <a:rPr lang="en" altLang="zh-CN" dirty="0"/>
              <a:t>As shown, there are many overlaps between the input natural language description and the code in these examples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However,</a:t>
            </a:r>
            <a:r>
              <a:rPr lang="zh-CN" altLang="en-US" dirty="0"/>
              <a:t> </a:t>
            </a:r>
            <a:r>
              <a:rPr lang="en-US" altLang="zh-CN" dirty="0"/>
              <a:t>e</a:t>
            </a:r>
            <a:r>
              <a:rPr lang="en" altLang="zh-CN" dirty="0" err="1"/>
              <a:t>xisting</a:t>
            </a:r>
            <a:r>
              <a:rPr lang="en" altLang="zh-CN" dirty="0"/>
              <a:t> approaches like </a:t>
            </a:r>
            <a:r>
              <a:rPr lang="en" altLang="zh-CN" dirty="0" err="1"/>
              <a:t>CoaCor</a:t>
            </a:r>
            <a:r>
              <a:rPr lang="en" altLang="zh-CN" dirty="0"/>
              <a:t> do not utilize the information of overlap scores properly, where the </a:t>
            </a:r>
            <a:r>
              <a:rPr lang="en" altLang="zh-CN" dirty="0" err="1"/>
              <a:t>CoaCor</a:t>
            </a:r>
            <a:r>
              <a:rPr lang="en" altLang="zh-CN" dirty="0"/>
              <a:t> approach directly uses the token-level embedding for the neural network and replaces identifier names with numbered placeholder tokens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Thus,</a:t>
            </a:r>
            <a:r>
              <a:rPr lang="zh-CN" altLang="en-US" dirty="0"/>
              <a:t> </a:t>
            </a:r>
            <a:r>
              <a:rPr lang="en-US" altLang="zh-CN" dirty="0" err="1"/>
              <a:t>CoaCor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bad</a:t>
            </a:r>
            <a:r>
              <a:rPr lang="zh-CN" altLang="en-US" dirty="0"/>
              <a:t> </a:t>
            </a:r>
            <a:r>
              <a:rPr lang="en-US" altLang="zh-CN" dirty="0"/>
              <a:t>performance on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cases.</a:t>
            </a:r>
            <a:r>
              <a:rPr lang="en" altLang="zh-CN" dirty="0"/>
              <a:t> 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1438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To understand the weakness of </a:t>
            </a:r>
            <a:r>
              <a:rPr lang="en" altLang="zh-CN" dirty="0" err="1"/>
              <a:t>OCoR</a:t>
            </a:r>
            <a:r>
              <a:rPr lang="en" altLang="zh-CN" dirty="0"/>
              <a:t>, we also conducted another case study on examples where </a:t>
            </a:r>
            <a:r>
              <a:rPr lang="en" altLang="zh-CN" dirty="0" err="1"/>
              <a:t>OCoR</a:t>
            </a:r>
            <a:r>
              <a:rPr lang="en" altLang="zh-CN" dirty="0"/>
              <a:t> does not work well compared with the </a:t>
            </a:r>
            <a:r>
              <a:rPr lang="en" altLang="zh-CN" dirty="0" err="1"/>
              <a:t>CoaCor</a:t>
            </a:r>
            <a:r>
              <a:rPr lang="en" altLang="zh-CN" dirty="0"/>
              <a:t>.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As shown, in these examples there are few overlaps between the input natural language description and the code in SQL . So, it is probably a good way to combine different approaches together and utilize the strength of each approach. Thus, we use the model combination to combine the strengths of different approaches.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256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 will first introduce the introduction of our paper.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335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/>
              <a:t>To sum up, we propose </a:t>
            </a:r>
            <a:r>
              <a:rPr lang="en-US" altLang="zh-CN" dirty="0" err="1"/>
              <a:t>OCoR</a:t>
            </a:r>
            <a:r>
              <a:rPr lang="en-US" altLang="zh-CN" sz="1200" dirty="0"/>
              <a:t> for code </a:t>
            </a:r>
            <a:r>
              <a:rPr lang="en-US" altLang="zh-CN" sz="1200"/>
              <a:t>retrival.</a:t>
            </a:r>
            <a:endParaRPr lang="en-US" altLang="zh-CN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err="1"/>
              <a:t>OCoR</a:t>
            </a:r>
            <a:r>
              <a:rPr lang="en-US" altLang="zh-CN" sz="1200" dirty="0"/>
              <a:t> uses the character</a:t>
            </a:r>
            <a:r>
              <a:rPr lang="zh-CN" altLang="en-US" sz="1200" dirty="0"/>
              <a:t> </a:t>
            </a:r>
            <a:r>
              <a:rPr lang="en-US" altLang="zh-CN" sz="1200" dirty="0"/>
              <a:t>embedding</a:t>
            </a:r>
            <a:r>
              <a:rPr lang="zh-CN" altLang="en-US" sz="1200" dirty="0"/>
              <a:t> </a:t>
            </a:r>
            <a:r>
              <a:rPr lang="en-US" altLang="zh-CN" sz="1200" dirty="0"/>
              <a:t>to represent the identifiers</a:t>
            </a:r>
            <a:r>
              <a:rPr lang="zh-CN" altLang="en-US" sz="1200" dirty="0"/>
              <a:t> </a:t>
            </a:r>
            <a:r>
              <a:rPr lang="en-US" altLang="zh-CN" sz="1200" dirty="0"/>
              <a:t>and u</a:t>
            </a:r>
            <a:r>
              <a:rPr lang="en-US" altLang="zh-CN" dirty="0"/>
              <a:t>se</a:t>
            </a:r>
            <a:r>
              <a:rPr lang="zh-CN" altLang="en-US" dirty="0"/>
              <a:t> </a:t>
            </a:r>
            <a:r>
              <a:rPr lang="en" altLang="zh-CN" dirty="0"/>
              <a:t>a novel overlap matrix to represent the degrees of overlaps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c</a:t>
            </a:r>
            <a:r>
              <a:rPr lang="en" altLang="zh-CN" dirty="0" err="1"/>
              <a:t>ombine</a:t>
            </a:r>
            <a:r>
              <a:rPr lang="zh-CN" altLang="en-US" dirty="0"/>
              <a:t> </a:t>
            </a:r>
            <a:r>
              <a:rPr lang="en-US" altLang="zh-CN" dirty="0" err="1"/>
              <a:t>OCoR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en" altLang="zh-CN" dirty="0"/>
              <a:t> </a:t>
            </a:r>
            <a:r>
              <a:rPr lang="en-US" altLang="zh-CN" dirty="0"/>
              <a:t>previous</a:t>
            </a:r>
            <a:r>
              <a:rPr lang="en" altLang="zh-CN" dirty="0"/>
              <a:t> models by integrate the relevance scores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better</a:t>
            </a:r>
            <a:r>
              <a:rPr lang="zh-CN" altLang="en-US" dirty="0"/>
              <a:t> </a:t>
            </a:r>
            <a:r>
              <a:rPr lang="en-US" altLang="zh-CN" dirty="0"/>
              <a:t>performance.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/>
          </a:p>
          <a:p>
            <a:r>
              <a:rPr lang="en-US" altLang="zh-CN" sz="1200" dirty="0"/>
              <a:t>The experimental results show that our approach significantly outperforms existing approaches.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26344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Thank you for listening.</a:t>
            </a:r>
          </a:p>
          <a:p>
            <a:r>
              <a:rPr kumimoji="1" lang="en-US" altLang="zh-CN" dirty="0"/>
              <a:t>The code, the PowerPoint, and the poster are available at the links.</a:t>
            </a:r>
          </a:p>
          <a:p>
            <a:r>
              <a:rPr kumimoji="1" lang="en-US" altLang="zh-CN" dirty="0"/>
              <a:t>If there are any questions, please </a:t>
            </a:r>
            <a:r>
              <a:rPr kumimoji="1" lang="en-US" altLang="zh-CN"/>
              <a:t>send emails </a:t>
            </a:r>
            <a:r>
              <a:rPr kumimoji="1" lang="en-US" altLang="zh-CN" dirty="0"/>
              <a:t>to me.</a:t>
            </a:r>
          </a:p>
          <a:p>
            <a:r>
              <a:rPr kumimoji="1" lang="en-US" altLang="zh-CN" dirty="0"/>
              <a:t>Thank you very much.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052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So, first.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It may often happen that when we want to retrieve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some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relevant code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among a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set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candidate code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snippets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kumimoji="1" lang="zh-CN" alt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specific functional description.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Hopefully, a code retrieval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 can automatically generate </a:t>
            </a:r>
            <a:r>
              <a:rPr lang="en" altLang="zh-CN" dirty="0"/>
              <a:t>the relevance score between each code snippet</a:t>
            </a:r>
            <a:r>
              <a:rPr lang="zh-CN" altLang="en-US" dirty="0"/>
              <a:t> </a:t>
            </a:r>
            <a:r>
              <a:rPr lang="en" altLang="zh-CN" dirty="0"/>
              <a:t>and the input natural language description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" altLang="zh-CN" dirty="0"/>
              <a:t>Then,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zh-CN" altLang="en-US" dirty="0"/>
              <a:t> </a:t>
            </a:r>
            <a:r>
              <a:rPr lang="en-US" altLang="zh-CN" dirty="0"/>
              <a:t>rank</a:t>
            </a:r>
            <a:r>
              <a:rPr lang="zh-CN" altLang="en-US" dirty="0"/>
              <a:t> </a:t>
            </a:r>
            <a:r>
              <a:rPr lang="en" altLang="zh-CN" dirty="0"/>
              <a:t>the code snippets in the set of candidate code snippets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relevant one.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example,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figure shown,</a:t>
            </a:r>
            <a:r>
              <a:rPr lang="zh-CN" altLang="en-US" dirty="0"/>
              <a:t> </a:t>
            </a:r>
            <a:r>
              <a:rPr lang="en-US" altLang="zh-CN" dirty="0"/>
              <a:t>given the</a:t>
            </a:r>
            <a:r>
              <a:rPr lang="zh-CN" altLang="en-US" dirty="0"/>
              <a:t> </a:t>
            </a:r>
            <a:r>
              <a:rPr lang="en-US" altLang="zh-CN" dirty="0"/>
              <a:t>natural language description Rows…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code</a:t>
            </a:r>
            <a:r>
              <a:rPr lang="zh-CN" altLang="en-US" dirty="0"/>
              <a:t> </a:t>
            </a:r>
            <a:r>
              <a:rPr lang="en-US" altLang="zh-CN" dirty="0"/>
              <a:t>snippet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given a</a:t>
            </a:r>
            <a:r>
              <a:rPr lang="zh-CN" altLang="en-US" dirty="0"/>
              <a:t> </a:t>
            </a:r>
            <a:r>
              <a:rPr lang="en-US" altLang="zh-CN" dirty="0"/>
              <a:t>relevant score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right box. And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select the</a:t>
            </a:r>
            <a:r>
              <a:rPr lang="zh-CN" altLang="en-US" dirty="0"/>
              <a:t> </a:t>
            </a:r>
            <a:r>
              <a:rPr lang="en-US" altLang="zh-CN" dirty="0"/>
              <a:t>highest</a:t>
            </a:r>
            <a:r>
              <a:rPr lang="zh-CN" altLang="en-US" dirty="0"/>
              <a:t> </a:t>
            </a:r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result.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6694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know,</a:t>
            </a:r>
            <a:r>
              <a:rPr lang="zh-CN" altLang="en-US" dirty="0"/>
              <a:t> </a:t>
            </a:r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thousands of</a:t>
            </a:r>
            <a:r>
              <a:rPr lang="zh-CN" altLang="en-US" dirty="0"/>
              <a:t> </a:t>
            </a:r>
            <a:r>
              <a:rPr lang="en-US" altLang="zh-CN" dirty="0"/>
              <a:t>source codes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GitHub and</a:t>
            </a:r>
            <a:r>
              <a:rPr lang="zh-CN" altLang="en-US" dirty="0"/>
              <a:t> </a:t>
            </a:r>
            <a:r>
              <a:rPr lang="en-US" altLang="zh-CN" dirty="0" err="1"/>
              <a:t>StackOverflow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en" altLang="zh-CN" dirty="0"/>
              <a:t> effective code retriever helps developers retrieve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relevant</a:t>
            </a:r>
            <a:r>
              <a:rPr lang="en" altLang="zh-CN" dirty="0"/>
              <a:t> code snippets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resources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improve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efficiency of</a:t>
            </a:r>
            <a:r>
              <a:rPr lang="zh-CN" altLang="en-US" dirty="0"/>
              <a:t> </a:t>
            </a:r>
            <a:r>
              <a:rPr lang="en-US" altLang="zh-CN" dirty="0"/>
              <a:t>software development</a:t>
            </a:r>
            <a:r>
              <a:rPr lang="en" altLang="zh-CN" dirty="0"/>
              <a:t>.</a:t>
            </a:r>
            <a:r>
              <a:rPr lang="zh-CN" altLang="en-US" dirty="0"/>
              <a:t> </a:t>
            </a:r>
            <a:r>
              <a:rPr kumimoji="1" lang="en-US" altLang="zh-CN" dirty="0"/>
              <a:t>Such code retrieval is beneficial in various scenarios including software development, learning</a:t>
            </a:r>
            <a:r>
              <a:rPr kumimoji="1" lang="zh-CN" altLang="en-US" dirty="0"/>
              <a:t>，</a:t>
            </a:r>
            <a:r>
              <a:rPr kumimoji="1" lang="en-US" altLang="zh-CN" dirty="0"/>
              <a:t>software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maintainment</a:t>
            </a:r>
            <a:r>
              <a:rPr kumimoji="1" lang="en-US" altLang="zh-CN" dirty="0"/>
              <a:t>, and so 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How to retrieve the relevant code</a:t>
            </a:r>
            <a:r>
              <a:rPr kumimoji="1" lang="zh-CN" altLang="en-US" dirty="0"/>
              <a:t> </a:t>
            </a:r>
            <a:r>
              <a:rPr kumimoji="1" lang="en-US" altLang="zh-CN" dirty="0"/>
              <a:t>from</a:t>
            </a:r>
            <a:r>
              <a:rPr kumimoji="1" lang="zh-CN" altLang="en-US" dirty="0"/>
              <a:t> </a:t>
            </a:r>
            <a:r>
              <a:rPr kumimoji="1" lang="en-US" altLang="zh-CN" dirty="0"/>
              <a:t>thousands of</a:t>
            </a:r>
            <a:r>
              <a:rPr kumimoji="1" lang="zh-CN" altLang="en-US" dirty="0"/>
              <a:t> </a:t>
            </a:r>
            <a:r>
              <a:rPr kumimoji="1" lang="en-US" altLang="zh-CN" dirty="0"/>
              <a:t>source code is an important but challenging task in</a:t>
            </a:r>
            <a:r>
              <a:rPr kumimoji="1" lang="zh-CN" altLang="en-US" dirty="0"/>
              <a:t> </a:t>
            </a:r>
            <a:r>
              <a:rPr kumimoji="1" lang="en-US" altLang="zh-CN" dirty="0"/>
              <a:t>software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engineering.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80072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To solve this task. Previous state-of-the-art approaches mostly</a:t>
            </a:r>
            <a:r>
              <a:rPr kumimoji="1" lang="zh-CN" altLang="en-US" dirty="0"/>
              <a:t> </a:t>
            </a:r>
            <a:r>
              <a:rPr lang="en" altLang="zh-CN" dirty="0"/>
              <a:t>embed the question and the answer into a high-dimensional vector space</a:t>
            </a:r>
            <a:r>
              <a:rPr lang="zh-CN" altLang="en-US" dirty="0"/>
              <a:t> </a:t>
            </a:r>
            <a:r>
              <a:rPr lang="en" altLang="zh-CN" dirty="0"/>
              <a:t>and try to find the most similar one between the vectors of questions and the vectors of answers </a:t>
            </a:r>
            <a:r>
              <a:rPr lang="en-US" altLang="zh-CN" dirty="0"/>
              <a:t>through</a:t>
            </a:r>
            <a:r>
              <a:rPr lang="zh-CN" altLang="en-US" dirty="0"/>
              <a:t> </a:t>
            </a:r>
            <a:r>
              <a:rPr lang="en-US" altLang="zh-CN" dirty="0"/>
              <a:t>computing</a:t>
            </a:r>
            <a:r>
              <a:rPr lang="en" altLang="zh-CN" dirty="0"/>
              <a:t> cosine similarity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4450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However, </a:t>
            </a:r>
            <a:r>
              <a:rPr kumimoji="1" lang="en-US" altLang="zh-CN" dirty="0"/>
              <a:t>the previous</a:t>
            </a:r>
            <a:r>
              <a:rPr kumimoji="1" lang="zh-CN" altLang="en-US" dirty="0"/>
              <a:t> </a:t>
            </a:r>
            <a:r>
              <a:rPr kumimoji="1" lang="en" altLang="zh-CN" dirty="0"/>
              <a:t>approaches</a:t>
            </a:r>
            <a:r>
              <a:rPr lang="en" altLang="zh-CN" dirty="0"/>
              <a:t> failed to effectively handle overlaps</a:t>
            </a:r>
            <a:r>
              <a:rPr lang="zh-CN" altLang="en-US" dirty="0"/>
              <a:t> </a:t>
            </a:r>
            <a:r>
              <a:rPr lang="en" altLang="zh-CN" dirty="0"/>
              <a:t>which are important in code retrieval.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know,</a:t>
            </a:r>
            <a:r>
              <a:rPr lang="zh-CN" altLang="en-US" dirty="0"/>
              <a:t> </a:t>
            </a:r>
            <a:r>
              <a:rPr lang="en-US" altLang="zh-CN" dirty="0"/>
              <a:t>thousands</a:t>
            </a:r>
            <a:r>
              <a:rPr lang="zh-CN" altLang="en-US" dirty="0"/>
              <a:t> </a:t>
            </a:r>
            <a:r>
              <a:rPr lang="en-US" altLang="zh-CN" dirty="0"/>
              <a:t>of code</a:t>
            </a:r>
            <a:r>
              <a:rPr lang="zh-CN" altLang="en-US" dirty="0"/>
              <a:t> </a:t>
            </a:r>
            <a:r>
              <a:rPr lang="en-US" altLang="zh-CN" dirty="0"/>
              <a:t>snippets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lead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big</a:t>
            </a:r>
            <a:r>
              <a:rPr lang="zh-CN" altLang="en-US" dirty="0"/>
              <a:t> </a:t>
            </a:r>
            <a:r>
              <a:rPr lang="en-US" altLang="zh-CN" dirty="0"/>
              <a:t>vocabulary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difficult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handle. The</a:t>
            </a:r>
            <a:r>
              <a:rPr lang="zh-CN" altLang="en-US" dirty="0"/>
              <a:t> </a:t>
            </a:r>
            <a:r>
              <a:rPr lang="en-US" altLang="zh-CN" dirty="0"/>
              <a:t>existed</a:t>
            </a:r>
            <a:r>
              <a:rPr lang="zh-CN" altLang="en-US" dirty="0"/>
              <a:t> </a:t>
            </a:r>
            <a:r>
              <a:rPr lang="en-US" altLang="zh-CN" dirty="0"/>
              <a:t>approaches</a:t>
            </a:r>
            <a:r>
              <a:rPr lang="zh-CN" altLang="en-US" dirty="0"/>
              <a:t> </a:t>
            </a:r>
            <a:r>
              <a:rPr lang="en-US" altLang="zh-CN" dirty="0"/>
              <a:t>almost replace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i</a:t>
            </a:r>
            <a:r>
              <a:rPr lang="en" altLang="zh-CN" dirty="0" err="1"/>
              <a:t>dentifier</a:t>
            </a:r>
            <a:r>
              <a:rPr lang="en-US" altLang="zh-CN" dirty="0"/>
              <a:t>s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some</a:t>
            </a:r>
            <a:r>
              <a:rPr lang="zh-CN" altLang="en-US" dirty="0"/>
              <a:t> </a:t>
            </a:r>
            <a:r>
              <a:rPr lang="en-US" altLang="zh-CN" dirty="0"/>
              <a:t>placeholders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alleviate this</a:t>
            </a:r>
            <a:r>
              <a:rPr lang="zh-CN" altLang="en-US" dirty="0"/>
              <a:t> </a:t>
            </a:r>
            <a:r>
              <a:rPr lang="en-US" altLang="zh-CN" dirty="0"/>
              <a:t>problem.</a:t>
            </a:r>
            <a:r>
              <a:rPr lang="zh-CN" altLang="en-US" dirty="0"/>
              <a:t> </a:t>
            </a:r>
            <a:r>
              <a:rPr lang="en-US" altLang="zh-CN" dirty="0"/>
              <a:t>However,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approach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lead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" altLang="zh-CN" dirty="0"/>
              <a:t>the lack of the information of overlaps</a:t>
            </a:r>
            <a:r>
              <a:rPr lang="zh-CN" altLang="en-US" dirty="0"/>
              <a:t> </a:t>
            </a:r>
            <a:r>
              <a:rPr lang="en" altLang="zh-CN" dirty="0"/>
              <a:t>which are important in code retrieval</a:t>
            </a:r>
            <a:r>
              <a:rPr kumimoji="1"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e</a:t>
            </a:r>
            <a:r>
              <a:rPr lang="en" altLang="zh-CN" dirty="0"/>
              <a:t>ither in code or in natural languages</a:t>
            </a:r>
            <a:r>
              <a:rPr lang="en-US" altLang="zh-CN" dirty="0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Firstly, D</a:t>
            </a:r>
            <a:r>
              <a:rPr lang="en" altLang="zh-CN" dirty="0" err="1"/>
              <a:t>ifferent</a:t>
            </a:r>
            <a:r>
              <a:rPr lang="en" altLang="zh-CN" dirty="0"/>
              <a:t> </a:t>
            </a:r>
            <a:r>
              <a:rPr lang="en-US" altLang="zh-CN" dirty="0" err="1"/>
              <a:t>programers</a:t>
            </a:r>
            <a:r>
              <a:rPr lang="en" altLang="zh-CN" dirty="0"/>
              <a:t> may use different names to describe the similar meanings</a:t>
            </a:r>
            <a:r>
              <a:rPr lang="zh-CN" altLang="en-US" dirty="0"/>
              <a:t> </a:t>
            </a:r>
            <a:r>
              <a:rPr lang="en" altLang="zh-CN" dirty="0"/>
              <a:t>and such names often have overlapped substrings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such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" altLang="zh-CN" dirty="0"/>
              <a:t>“Sort” and “</a:t>
            </a:r>
            <a:r>
              <a:rPr lang="en" altLang="zh-CN" dirty="0" err="1"/>
              <a:t>QuickSort</a:t>
            </a:r>
            <a:r>
              <a:rPr lang="en" altLang="zh-CN" dirty="0"/>
              <a:t>”</a:t>
            </a:r>
            <a:r>
              <a:rPr lang="en-US" altLang="zh-CN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Secondly, I</a:t>
            </a:r>
            <a:r>
              <a:rPr lang="en" altLang="zh-CN" dirty="0" err="1"/>
              <a:t>dentifiers</a:t>
            </a:r>
            <a:r>
              <a:rPr lang="en" altLang="zh-CN" dirty="0"/>
              <a:t> in</a:t>
            </a:r>
            <a:r>
              <a:rPr lang="zh-CN" altLang="en-US" dirty="0"/>
              <a:t> </a:t>
            </a:r>
            <a:r>
              <a:rPr lang="en" altLang="zh-CN" dirty="0"/>
              <a:t>code are often related to words in the natural language description, such as ”one joint table </a:t>
            </a:r>
            <a:r>
              <a:rPr lang="en" altLang="zh-CN" dirty="0" err="1"/>
              <a:t>a”and</a:t>
            </a:r>
            <a:r>
              <a:rPr lang="en" altLang="zh-CN" dirty="0"/>
              <a:t> “</a:t>
            </a:r>
            <a:r>
              <a:rPr lang="en" altLang="zh-CN" dirty="0" err="1"/>
              <a:t>joint_table_a</a:t>
            </a:r>
            <a:r>
              <a:rPr lang="en" altLang="zh-CN" dirty="0"/>
              <a:t>”.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/>
              <a:t>As far as we are aware, no existing neural architecture is specifically designed for handling overlaps.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2786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To address these problems.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We propose a novel neural </a:t>
            </a:r>
            <a:r>
              <a:rPr kumimoji="1" lang="en-US" altLang="zh-CN" dirty="0" err="1"/>
              <a:t>architecture,OCor</a:t>
            </a:r>
            <a:r>
              <a:rPr kumimoji="1" lang="en-US" altLang="zh-CN" dirty="0"/>
              <a:t>, for the code retrieval.</a:t>
            </a:r>
            <a:r>
              <a:rPr kumimoji="1" lang="zh-CN" altLang="en-US" dirty="0"/>
              <a:t> </a:t>
            </a:r>
            <a:r>
              <a:rPr kumimoji="1" lang="en-US" altLang="zh-CN" dirty="0"/>
              <a:t>T</a:t>
            </a:r>
            <a:r>
              <a:rPr lang="en" altLang="zh-CN" dirty="0"/>
              <a:t>o capture the overlap between the names used by different programmers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kumimoji="1" lang="en-US" altLang="zh-CN" dirty="0"/>
              <a:t>represent each token by combining the representations of the characters within it.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overlap</a:t>
            </a:r>
            <a:r>
              <a:rPr kumimoji="1" lang="zh-CN" altLang="en-US" dirty="0"/>
              <a:t> </a:t>
            </a:r>
            <a:r>
              <a:rPr kumimoji="1" lang="en-US" altLang="zh-CN" dirty="0"/>
              <a:t>between code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natural language,</a:t>
            </a:r>
            <a:r>
              <a:rPr kumimoji="1" lang="zh-CN" altLang="en-US" dirty="0"/>
              <a:t> </a:t>
            </a:r>
            <a:r>
              <a:rPr lang="en" altLang="zh-CN" dirty="0"/>
              <a:t>we introduce a novel overlap matrix to represent the degrees of overlaps between each word in the natural language description and each identifier in code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723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Then, I will introduce our approach.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40298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first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introduce 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details</a:t>
            </a:r>
            <a:r>
              <a:rPr kumimoji="1" lang="zh-CN" altLang="en-US" dirty="0"/>
              <a:t> </a:t>
            </a:r>
            <a:r>
              <a:rPr kumimoji="1" lang="en-US" altLang="zh-CN" dirty="0"/>
              <a:t>about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character embedding.</a:t>
            </a:r>
            <a:r>
              <a:rPr kumimoji="1" lang="zh-CN" altLang="en-US" dirty="0"/>
              <a:t> </a:t>
            </a:r>
            <a:r>
              <a:rPr lang="en" altLang="zh-CN" dirty="0"/>
              <a:t>we represent each character in the token as a real</a:t>
            </a:r>
            <a:r>
              <a:rPr lang="en-US" altLang="zh-CN" dirty="0"/>
              <a:t>-</a:t>
            </a:r>
            <a:r>
              <a:rPr lang="en" altLang="zh-CN" dirty="0"/>
              <a:t>value vector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" altLang="zh-CN" dirty="0"/>
              <a:t>we adopt a set of convolutional layers to integrate the vectors of the characters within the token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shown,</a:t>
            </a:r>
            <a:r>
              <a:rPr lang="zh-CN" altLang="en-US" dirty="0"/>
              <a:t> </a:t>
            </a:r>
            <a:r>
              <a:rPr lang="en-US" altLang="zh-CN" dirty="0" err="1"/>
              <a:t>joint_table_b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joint_table_c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similar encoding</a:t>
            </a:r>
            <a:r>
              <a:rPr lang="zh-CN" altLang="en-US" dirty="0"/>
              <a:t> </a:t>
            </a:r>
            <a:r>
              <a:rPr lang="en-US" altLang="zh-CN" dirty="0"/>
              <a:t>because they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almost the</a:t>
            </a:r>
            <a:r>
              <a:rPr lang="zh-CN" altLang="en-US" dirty="0"/>
              <a:t> </a:t>
            </a:r>
            <a:r>
              <a:rPr lang="en-US" altLang="zh-CN" dirty="0"/>
              <a:t>same</a:t>
            </a:r>
            <a:r>
              <a:rPr lang="zh-CN" altLang="en-US" dirty="0"/>
              <a:t> </a:t>
            </a:r>
            <a:r>
              <a:rPr lang="en-US" altLang="zh-CN" dirty="0"/>
              <a:t>characters.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EB8EFC-ACA5-4E35-BE0B-7C555257546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665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574185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EBEEA-9F8E-472B-8F35-1A81288C85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350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EBEEA-9F8E-472B-8F35-1A81288C85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3351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EBEEA-9F8E-472B-8F35-1A81288C85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32512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0" y="-3950"/>
            <a:ext cx="1620000" cy="686195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B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1922400" y="6490800"/>
            <a:ext cx="9954000" cy="230400"/>
          </a:xfrm>
        </p:spPr>
        <p:txBody>
          <a:bodyPr/>
          <a:lstStyle>
            <a:lvl1pPr>
              <a:defRPr sz="1200" b="0"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230400" y="6490800"/>
            <a:ext cx="1040400" cy="230400"/>
          </a:xfrm>
        </p:spPr>
        <p:txBody>
          <a:bodyPr/>
          <a:lstStyle>
            <a:lvl1pPr algn="ctr">
              <a:defRPr sz="1400" b="1">
                <a:solidFill>
                  <a:srgbClr val="9B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en-US" altLang="zh-CN" dirty="0"/>
              <a:t>- </a:t>
            </a:r>
            <a:fld id="{CE0EBEEA-9F8E-472B-8F35-1A81288C858A}" type="slidenum">
              <a:rPr lang="zh-CN" altLang="en-US" smtClean="0"/>
              <a:pPr/>
              <a:t>‹#›</a:t>
            </a:fld>
            <a:r>
              <a:rPr lang="zh-CN" altLang="en-US" dirty="0"/>
              <a:t> </a:t>
            </a:r>
            <a:r>
              <a:rPr lang="en-US" altLang="zh-CN" dirty="0"/>
              <a:t>-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8" y="249441"/>
            <a:ext cx="679464" cy="67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6891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EBEEA-9F8E-472B-8F35-1A81288C85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40614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EBEEA-9F8E-472B-8F35-1A81288C85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21882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EBEEA-9F8E-472B-8F35-1A81288C85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5792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EBEEA-9F8E-472B-8F35-1A81288C85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766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 userDrawn="1"/>
        </p:nvSpPr>
        <p:spPr>
          <a:xfrm>
            <a:off x="0" y="86203"/>
            <a:ext cx="1620000" cy="686195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B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837" y="249440"/>
            <a:ext cx="9641663" cy="489600"/>
          </a:xfrm>
        </p:spPr>
        <p:txBody>
          <a:bodyPr lIns="90000" tIns="0" rIns="0" bIns="0">
            <a:noAutofit/>
          </a:bodyPr>
          <a:lstStyle>
            <a:lvl1pPr algn="l">
              <a:defRPr sz="2800">
                <a:solidFill>
                  <a:srgbClr val="9B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1109" y="1055076"/>
            <a:ext cx="9953391" cy="529492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21109" y="6491482"/>
            <a:ext cx="9953391" cy="229993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 b="0"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289300" y="6491482"/>
            <a:ext cx="1041400" cy="229993"/>
          </a:xfrm>
        </p:spPr>
        <p:txBody>
          <a:bodyPr/>
          <a:lstStyle>
            <a:lvl1pPr algn="ctr">
              <a:defRPr sz="1400" b="1">
                <a:solidFill>
                  <a:srgbClr val="9B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en-US" altLang="zh-CN" dirty="0"/>
              <a:t>- </a:t>
            </a:r>
            <a:fld id="{CE0EBEEA-9F8E-472B-8F35-1A81288C858A}" type="slidenum">
              <a:rPr lang="zh-CN" altLang="en-US" smtClean="0"/>
              <a:pPr/>
              <a:t>‹#›</a:t>
            </a:fld>
            <a:r>
              <a:rPr lang="zh-CN" altLang="en-US" dirty="0"/>
              <a:t> </a:t>
            </a:r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 rot="10800000" flipV="1">
            <a:off x="1874268" y="249440"/>
            <a:ext cx="216000" cy="489600"/>
          </a:xfrm>
          <a:prstGeom prst="rect">
            <a:avLst/>
          </a:prstGeom>
          <a:solidFill>
            <a:srgbClr val="9B0000"/>
          </a:solidFill>
          <a:ln>
            <a:solidFill>
              <a:srgbClr val="9B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sz="3600" dirty="0"/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8" y="249441"/>
            <a:ext cx="679464" cy="679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728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309" y="249440"/>
            <a:ext cx="11237192" cy="489600"/>
          </a:xfrm>
        </p:spPr>
        <p:txBody>
          <a:bodyPr lIns="90000" tIns="0" rIns="0" bIns="0">
            <a:noAutofit/>
          </a:bodyPr>
          <a:lstStyle>
            <a:lvl1pPr algn="l">
              <a:defRPr sz="2800">
                <a:solidFill>
                  <a:srgbClr val="9B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0909" y="1055076"/>
            <a:ext cx="11643592" cy="5641288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矩形 7"/>
          <p:cNvSpPr/>
          <p:nvPr userDrawn="1"/>
        </p:nvSpPr>
        <p:spPr>
          <a:xfrm rot="10800000" flipV="1">
            <a:off x="230909" y="249440"/>
            <a:ext cx="216000" cy="489600"/>
          </a:xfrm>
          <a:prstGeom prst="rect">
            <a:avLst/>
          </a:prstGeom>
          <a:solidFill>
            <a:srgbClr val="9B0000"/>
          </a:solidFill>
          <a:ln>
            <a:solidFill>
              <a:srgbClr val="9B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114125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 userDrawn="1"/>
        </p:nvSpPr>
        <p:spPr>
          <a:xfrm>
            <a:off x="0" y="-3950"/>
            <a:ext cx="1620000" cy="686195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B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837" y="249440"/>
            <a:ext cx="9641663" cy="489600"/>
          </a:xfrm>
        </p:spPr>
        <p:txBody>
          <a:bodyPr lIns="90000" tIns="0" rIns="0" bIns="0">
            <a:noAutofit/>
          </a:bodyPr>
          <a:lstStyle>
            <a:lvl1pPr algn="l">
              <a:defRPr sz="2800">
                <a:solidFill>
                  <a:srgbClr val="9B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1109" y="1055076"/>
            <a:ext cx="9953391" cy="529492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21109" y="6491482"/>
            <a:ext cx="9953391" cy="229993"/>
          </a:xfrm>
        </p:spPr>
        <p:txBody>
          <a:bodyPr/>
          <a:lstStyle>
            <a:lvl1pPr>
              <a:defRPr sz="1200" b="0"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289300" y="6491482"/>
            <a:ext cx="1041400" cy="229993"/>
          </a:xfrm>
        </p:spPr>
        <p:txBody>
          <a:bodyPr/>
          <a:lstStyle>
            <a:lvl1pPr algn="ctr">
              <a:defRPr sz="1400" b="1">
                <a:solidFill>
                  <a:srgbClr val="9B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en-US" altLang="zh-CN" dirty="0"/>
              <a:t>- </a:t>
            </a:r>
            <a:fld id="{CE0EBEEA-9F8E-472B-8F35-1A81288C858A}" type="slidenum">
              <a:rPr lang="zh-CN" altLang="en-US" smtClean="0"/>
              <a:pPr/>
              <a:t>‹#›</a:t>
            </a:fld>
            <a:r>
              <a:rPr lang="zh-CN" altLang="en-US" dirty="0"/>
              <a:t> </a:t>
            </a:r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 rot="10800000" flipV="1">
            <a:off x="1874268" y="249440"/>
            <a:ext cx="216000" cy="489600"/>
          </a:xfrm>
          <a:prstGeom prst="rect">
            <a:avLst/>
          </a:prstGeom>
          <a:solidFill>
            <a:srgbClr val="9B0000"/>
          </a:solidFill>
          <a:ln>
            <a:solidFill>
              <a:srgbClr val="9B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sz="3600" dirty="0"/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8" y="249441"/>
            <a:ext cx="679464" cy="679464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140109" y="1323243"/>
            <a:ext cx="1339782" cy="3159951"/>
            <a:chOff x="140109" y="589085"/>
            <a:chExt cx="1339782" cy="3159951"/>
          </a:xfrm>
        </p:grpSpPr>
        <p:sp>
          <p:nvSpPr>
            <p:cNvPr id="10" name="标题 1"/>
            <p:cNvSpPr txBox="1">
              <a:spLocks/>
            </p:cNvSpPr>
            <p:nvPr/>
          </p:nvSpPr>
          <p:spPr>
            <a:xfrm>
              <a:off x="140109" y="735996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引言</a:t>
              </a:r>
            </a:p>
          </p:txBody>
        </p:sp>
        <p:sp>
          <p:nvSpPr>
            <p:cNvPr id="11" name="标题 1"/>
            <p:cNvSpPr txBox="1">
              <a:spLocks/>
            </p:cNvSpPr>
            <p:nvPr/>
          </p:nvSpPr>
          <p:spPr>
            <a:xfrm>
              <a:off x="140109" y="1421796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/>
                <a:t>研究内容</a:t>
              </a:r>
            </a:p>
          </p:txBody>
        </p:sp>
        <p:sp>
          <p:nvSpPr>
            <p:cNvPr id="12" name="标题 1"/>
            <p:cNvSpPr txBox="1">
              <a:spLocks/>
            </p:cNvSpPr>
            <p:nvPr/>
          </p:nvSpPr>
          <p:spPr>
            <a:xfrm>
              <a:off x="140109" y="3210147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总结展望</a:t>
              </a:r>
            </a:p>
          </p:txBody>
        </p:sp>
        <p:cxnSp>
          <p:nvCxnSpPr>
            <p:cNvPr id="14" name="直接连接符 13"/>
            <p:cNvCxnSpPr/>
            <p:nvPr/>
          </p:nvCxnSpPr>
          <p:spPr>
            <a:xfrm flipH="1">
              <a:off x="162000" y="589085"/>
              <a:ext cx="1296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H="1">
              <a:off x="162000" y="1274885"/>
              <a:ext cx="1296000" cy="0"/>
            </a:xfrm>
            <a:prstGeom prst="line">
              <a:avLst/>
            </a:prstGeom>
            <a:ln>
              <a:solidFill>
                <a:srgbClr val="9B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H="1">
              <a:off x="162000" y="3063236"/>
              <a:ext cx="1296000" cy="0"/>
            </a:xfrm>
            <a:prstGeom prst="line">
              <a:avLst/>
            </a:prstGeom>
            <a:ln>
              <a:solidFill>
                <a:srgbClr val="9B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162000" y="3749036"/>
              <a:ext cx="1296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本框 18"/>
            <p:cNvSpPr txBox="1"/>
            <p:nvPr/>
          </p:nvSpPr>
          <p:spPr>
            <a:xfrm>
              <a:off x="437386" y="2038353"/>
              <a:ext cx="9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问题分析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437386" y="2358498"/>
              <a:ext cx="9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检测修正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437386" y="2678643"/>
              <a:ext cx="9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修正效果</a:t>
              </a:r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50" y="2440386"/>
              <a:ext cx="144000" cy="144000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50" y="2120241"/>
              <a:ext cx="144000" cy="144000"/>
            </a:xfrm>
            <a:prstGeom prst="rect">
              <a:avLst/>
            </a:prstGeom>
          </p:spPr>
        </p:pic>
        <p:pic>
          <p:nvPicPr>
            <p:cNvPr id="28" name="图片 2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50" y="2760531"/>
              <a:ext cx="144000" cy="144000"/>
            </a:xfrm>
            <a:prstGeom prst="rect">
              <a:avLst/>
            </a:prstGeom>
          </p:spPr>
        </p:pic>
        <p:cxnSp>
          <p:nvCxnSpPr>
            <p:cNvPr id="29" name="直接连接符 28"/>
            <p:cNvCxnSpPr/>
            <p:nvPr/>
          </p:nvCxnSpPr>
          <p:spPr>
            <a:xfrm flipH="1">
              <a:off x="270000" y="1903218"/>
              <a:ext cx="1080000" cy="0"/>
            </a:xfrm>
            <a:prstGeom prst="line">
              <a:avLst/>
            </a:prstGeom>
            <a:ln>
              <a:solidFill>
                <a:srgbClr val="9B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520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 userDrawn="1"/>
        </p:nvSpPr>
        <p:spPr>
          <a:xfrm>
            <a:off x="0" y="-3950"/>
            <a:ext cx="1620000" cy="686195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B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837" y="249440"/>
            <a:ext cx="9641663" cy="489600"/>
          </a:xfrm>
        </p:spPr>
        <p:txBody>
          <a:bodyPr lIns="90000" tIns="0" rIns="0" bIns="0">
            <a:noAutofit/>
          </a:bodyPr>
          <a:lstStyle>
            <a:lvl1pPr algn="l">
              <a:defRPr sz="2800">
                <a:solidFill>
                  <a:srgbClr val="9B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1109" y="1055076"/>
            <a:ext cx="9953391" cy="529492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21109" y="6491482"/>
            <a:ext cx="9953391" cy="229993"/>
          </a:xfrm>
        </p:spPr>
        <p:txBody>
          <a:bodyPr/>
          <a:lstStyle>
            <a:lvl1pPr>
              <a:defRPr sz="1200" b="0"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289300" y="6491482"/>
            <a:ext cx="1041400" cy="229993"/>
          </a:xfrm>
        </p:spPr>
        <p:txBody>
          <a:bodyPr/>
          <a:lstStyle>
            <a:lvl1pPr algn="ctr">
              <a:defRPr sz="1400" b="1">
                <a:solidFill>
                  <a:srgbClr val="9B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en-US" altLang="zh-CN" dirty="0"/>
              <a:t>- </a:t>
            </a:r>
            <a:fld id="{CE0EBEEA-9F8E-472B-8F35-1A81288C858A}" type="slidenum">
              <a:rPr lang="zh-CN" altLang="en-US" smtClean="0"/>
              <a:pPr/>
              <a:t>‹#›</a:t>
            </a:fld>
            <a:r>
              <a:rPr lang="zh-CN" altLang="en-US" dirty="0"/>
              <a:t> </a:t>
            </a:r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 rot="10800000" flipV="1">
            <a:off x="1874268" y="249440"/>
            <a:ext cx="216000" cy="489600"/>
          </a:xfrm>
          <a:prstGeom prst="rect">
            <a:avLst/>
          </a:prstGeom>
          <a:solidFill>
            <a:srgbClr val="9B0000"/>
          </a:solidFill>
          <a:ln>
            <a:solidFill>
              <a:srgbClr val="9B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sz="3600" dirty="0"/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8" y="249441"/>
            <a:ext cx="679464" cy="679464"/>
          </a:xfrm>
          <a:prstGeom prst="rect">
            <a:avLst/>
          </a:prstGeom>
        </p:spPr>
      </p:pic>
      <p:grpSp>
        <p:nvGrpSpPr>
          <p:cNvPr id="30" name="组合 29">
            <a:extLst>
              <a:ext uri="{FF2B5EF4-FFF2-40B4-BE49-F238E27FC236}">
                <a16:creationId xmlns:a16="http://schemas.microsoft.com/office/drawing/2014/main" id="{FAB21BDD-43FD-E443-B9CA-62204CC1A0E6}"/>
              </a:ext>
            </a:extLst>
          </p:cNvPr>
          <p:cNvGrpSpPr/>
          <p:nvPr userDrawn="1"/>
        </p:nvGrpSpPr>
        <p:grpSpPr>
          <a:xfrm>
            <a:off x="140109" y="1323243"/>
            <a:ext cx="1339782" cy="3013040"/>
            <a:chOff x="140109" y="589085"/>
            <a:chExt cx="1339782" cy="3013040"/>
          </a:xfrm>
        </p:grpSpPr>
        <p:sp>
          <p:nvSpPr>
            <p:cNvPr id="31" name="标题 1">
              <a:extLst>
                <a:ext uri="{FF2B5EF4-FFF2-40B4-BE49-F238E27FC236}">
                  <a16:creationId xmlns:a16="http://schemas.microsoft.com/office/drawing/2014/main" id="{918C7896-DD22-434D-BA09-BBE697F86130}"/>
                </a:ext>
              </a:extLst>
            </p:cNvPr>
            <p:cNvSpPr txBox="1">
              <a:spLocks/>
            </p:cNvSpPr>
            <p:nvPr/>
          </p:nvSpPr>
          <p:spPr>
            <a:xfrm>
              <a:off x="140109" y="735996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引言</a:t>
              </a:r>
            </a:p>
          </p:txBody>
        </p:sp>
        <p:sp>
          <p:nvSpPr>
            <p:cNvPr id="32" name="标题 1">
              <a:extLst>
                <a:ext uri="{FF2B5EF4-FFF2-40B4-BE49-F238E27FC236}">
                  <a16:creationId xmlns:a16="http://schemas.microsoft.com/office/drawing/2014/main" id="{115A2C54-BBF3-934B-A9F0-72E12A3800DF}"/>
                </a:ext>
              </a:extLst>
            </p:cNvPr>
            <p:cNvSpPr txBox="1">
              <a:spLocks/>
            </p:cNvSpPr>
            <p:nvPr/>
          </p:nvSpPr>
          <p:spPr>
            <a:xfrm>
              <a:off x="140109" y="1421796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/>
                <a:t>研究内容</a:t>
              </a:r>
            </a:p>
          </p:txBody>
        </p:sp>
        <p:sp>
          <p:nvSpPr>
            <p:cNvPr id="33" name="标题 1">
              <a:extLst>
                <a:ext uri="{FF2B5EF4-FFF2-40B4-BE49-F238E27FC236}">
                  <a16:creationId xmlns:a16="http://schemas.microsoft.com/office/drawing/2014/main" id="{1633F72A-D7FB-AE40-828E-DF81B0AFF225}"/>
                </a:ext>
              </a:extLst>
            </p:cNvPr>
            <p:cNvSpPr txBox="1">
              <a:spLocks/>
            </p:cNvSpPr>
            <p:nvPr/>
          </p:nvSpPr>
          <p:spPr>
            <a:xfrm>
              <a:off x="140109" y="3210147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总结展望</a:t>
              </a:r>
            </a:p>
          </p:txBody>
        </p:sp>
        <p:cxnSp>
          <p:nvCxnSpPr>
            <p:cNvPr id="35" name="直接连接符 13">
              <a:extLst>
                <a:ext uri="{FF2B5EF4-FFF2-40B4-BE49-F238E27FC236}">
                  <a16:creationId xmlns:a16="http://schemas.microsoft.com/office/drawing/2014/main" id="{FB0E550A-28E0-4447-BE92-C9BDF57B15F1}"/>
                </a:ext>
              </a:extLst>
            </p:cNvPr>
            <p:cNvCxnSpPr/>
            <p:nvPr/>
          </p:nvCxnSpPr>
          <p:spPr>
            <a:xfrm flipH="1">
              <a:off x="162000" y="589085"/>
              <a:ext cx="1296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14">
              <a:extLst>
                <a:ext uri="{FF2B5EF4-FFF2-40B4-BE49-F238E27FC236}">
                  <a16:creationId xmlns:a16="http://schemas.microsoft.com/office/drawing/2014/main" id="{E8C5397A-D0D7-4040-95F2-61748AB95812}"/>
                </a:ext>
              </a:extLst>
            </p:cNvPr>
            <p:cNvCxnSpPr/>
            <p:nvPr/>
          </p:nvCxnSpPr>
          <p:spPr>
            <a:xfrm flipH="1">
              <a:off x="162000" y="1274885"/>
              <a:ext cx="1296000" cy="0"/>
            </a:xfrm>
            <a:prstGeom prst="line">
              <a:avLst/>
            </a:prstGeom>
            <a:ln>
              <a:solidFill>
                <a:srgbClr val="9B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15">
              <a:extLst>
                <a:ext uri="{FF2B5EF4-FFF2-40B4-BE49-F238E27FC236}">
                  <a16:creationId xmlns:a16="http://schemas.microsoft.com/office/drawing/2014/main" id="{90C5142F-B056-3545-BF42-4C76D8216B53}"/>
                </a:ext>
              </a:extLst>
            </p:cNvPr>
            <p:cNvCxnSpPr/>
            <p:nvPr/>
          </p:nvCxnSpPr>
          <p:spPr>
            <a:xfrm flipH="1">
              <a:off x="162000" y="3063236"/>
              <a:ext cx="1296000" cy="0"/>
            </a:xfrm>
            <a:prstGeom prst="line">
              <a:avLst/>
            </a:prstGeom>
            <a:ln>
              <a:solidFill>
                <a:srgbClr val="9B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3B1253C7-D359-194F-ABEA-F5AA079276D2}"/>
                </a:ext>
              </a:extLst>
            </p:cNvPr>
            <p:cNvSpPr txBox="1"/>
            <p:nvPr/>
          </p:nvSpPr>
          <p:spPr>
            <a:xfrm>
              <a:off x="437386" y="2038353"/>
              <a:ext cx="9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问题分析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A9701DF-E22A-C046-BFF2-4F563A1BC2C0}"/>
                </a:ext>
              </a:extLst>
            </p:cNvPr>
            <p:cNvSpPr txBox="1"/>
            <p:nvPr/>
          </p:nvSpPr>
          <p:spPr>
            <a:xfrm>
              <a:off x="437386" y="2358498"/>
              <a:ext cx="9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检测修正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AE632F68-7332-6A46-B875-101B8BAE6A0D}"/>
                </a:ext>
              </a:extLst>
            </p:cNvPr>
            <p:cNvSpPr txBox="1"/>
            <p:nvPr/>
          </p:nvSpPr>
          <p:spPr>
            <a:xfrm>
              <a:off x="437386" y="2678643"/>
              <a:ext cx="9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修正效果</a:t>
              </a:r>
            </a:p>
          </p:txBody>
        </p:sp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0EAF04C2-2E3A-404F-B9A8-8FF102851F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50" y="2760531"/>
              <a:ext cx="144000" cy="144000"/>
            </a:xfrm>
            <a:prstGeom prst="rect">
              <a:avLst/>
            </a:prstGeom>
          </p:spPr>
        </p:pic>
        <p:cxnSp>
          <p:nvCxnSpPr>
            <p:cNvPr id="46" name="直接连接符 28">
              <a:extLst>
                <a:ext uri="{FF2B5EF4-FFF2-40B4-BE49-F238E27FC236}">
                  <a16:creationId xmlns:a16="http://schemas.microsoft.com/office/drawing/2014/main" id="{075E46C8-BCA8-4B4F-A940-7DBDF9B959A2}"/>
                </a:ext>
              </a:extLst>
            </p:cNvPr>
            <p:cNvCxnSpPr/>
            <p:nvPr/>
          </p:nvCxnSpPr>
          <p:spPr>
            <a:xfrm flipH="1">
              <a:off x="270000" y="1903218"/>
              <a:ext cx="1080000" cy="0"/>
            </a:xfrm>
            <a:prstGeom prst="line">
              <a:avLst/>
            </a:prstGeom>
            <a:ln>
              <a:solidFill>
                <a:srgbClr val="9B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图片 46">
            <a:extLst>
              <a:ext uri="{FF2B5EF4-FFF2-40B4-BE49-F238E27FC236}">
                <a16:creationId xmlns:a16="http://schemas.microsoft.com/office/drawing/2014/main" id="{59D05057-0190-B244-93A1-5500804FD84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50" y="3174439"/>
            <a:ext cx="144000" cy="144000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1F7A4943-DC5B-3748-993B-55D3EA3240B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250" y="2839369"/>
            <a:ext cx="144000" cy="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077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 userDrawn="1"/>
        </p:nvSpPr>
        <p:spPr>
          <a:xfrm>
            <a:off x="0" y="-3950"/>
            <a:ext cx="1620000" cy="686195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B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837" y="249440"/>
            <a:ext cx="9641663" cy="489600"/>
          </a:xfrm>
        </p:spPr>
        <p:txBody>
          <a:bodyPr lIns="90000" tIns="0" rIns="0" bIns="0">
            <a:noAutofit/>
          </a:bodyPr>
          <a:lstStyle>
            <a:lvl1pPr algn="l">
              <a:defRPr sz="2800">
                <a:solidFill>
                  <a:srgbClr val="9B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1109" y="1055076"/>
            <a:ext cx="9953391" cy="529492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21109" y="6491482"/>
            <a:ext cx="9953391" cy="229993"/>
          </a:xfrm>
        </p:spPr>
        <p:txBody>
          <a:bodyPr/>
          <a:lstStyle>
            <a:lvl1pPr>
              <a:defRPr sz="1200" b="0"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289300" y="6491482"/>
            <a:ext cx="1041400" cy="229993"/>
          </a:xfrm>
        </p:spPr>
        <p:txBody>
          <a:bodyPr/>
          <a:lstStyle>
            <a:lvl1pPr algn="ctr">
              <a:defRPr sz="1400" b="1">
                <a:solidFill>
                  <a:srgbClr val="9B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en-US" altLang="zh-CN" dirty="0"/>
              <a:t>- </a:t>
            </a:r>
            <a:fld id="{CE0EBEEA-9F8E-472B-8F35-1A81288C858A}" type="slidenum">
              <a:rPr lang="zh-CN" altLang="en-US" smtClean="0"/>
              <a:pPr/>
              <a:t>‹#›</a:t>
            </a:fld>
            <a:r>
              <a:rPr lang="zh-CN" altLang="en-US" dirty="0"/>
              <a:t> </a:t>
            </a:r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 rot="10800000" flipV="1">
            <a:off x="1874268" y="249440"/>
            <a:ext cx="216000" cy="489600"/>
          </a:xfrm>
          <a:prstGeom prst="rect">
            <a:avLst/>
          </a:prstGeom>
          <a:solidFill>
            <a:srgbClr val="9B0000"/>
          </a:solidFill>
          <a:ln>
            <a:solidFill>
              <a:srgbClr val="9B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sz="3600" dirty="0"/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8" y="249441"/>
            <a:ext cx="679464" cy="679464"/>
          </a:xfrm>
          <a:prstGeom prst="rect">
            <a:avLst/>
          </a:prstGeom>
        </p:spPr>
      </p:pic>
      <p:grpSp>
        <p:nvGrpSpPr>
          <p:cNvPr id="30" name="组合 29">
            <a:extLst>
              <a:ext uri="{FF2B5EF4-FFF2-40B4-BE49-F238E27FC236}">
                <a16:creationId xmlns:a16="http://schemas.microsoft.com/office/drawing/2014/main" id="{EF0148AB-82C9-C24C-9BC2-925D6A5DC5A3}"/>
              </a:ext>
            </a:extLst>
          </p:cNvPr>
          <p:cNvGrpSpPr/>
          <p:nvPr userDrawn="1"/>
        </p:nvGrpSpPr>
        <p:grpSpPr>
          <a:xfrm>
            <a:off x="140109" y="1323243"/>
            <a:ext cx="1339782" cy="3013040"/>
            <a:chOff x="140109" y="589085"/>
            <a:chExt cx="1339782" cy="3013040"/>
          </a:xfrm>
        </p:grpSpPr>
        <p:sp>
          <p:nvSpPr>
            <p:cNvPr id="31" name="标题 1">
              <a:extLst>
                <a:ext uri="{FF2B5EF4-FFF2-40B4-BE49-F238E27FC236}">
                  <a16:creationId xmlns:a16="http://schemas.microsoft.com/office/drawing/2014/main" id="{8957E072-ADB6-0548-9D5A-A87723599EF9}"/>
                </a:ext>
              </a:extLst>
            </p:cNvPr>
            <p:cNvSpPr txBox="1">
              <a:spLocks/>
            </p:cNvSpPr>
            <p:nvPr/>
          </p:nvSpPr>
          <p:spPr>
            <a:xfrm>
              <a:off x="140109" y="735996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引言</a:t>
              </a:r>
            </a:p>
          </p:txBody>
        </p:sp>
        <p:sp>
          <p:nvSpPr>
            <p:cNvPr id="32" name="标题 1">
              <a:extLst>
                <a:ext uri="{FF2B5EF4-FFF2-40B4-BE49-F238E27FC236}">
                  <a16:creationId xmlns:a16="http://schemas.microsoft.com/office/drawing/2014/main" id="{51D6B77C-CC89-FE4A-A80C-2EE7BCCB91F8}"/>
                </a:ext>
              </a:extLst>
            </p:cNvPr>
            <p:cNvSpPr txBox="1">
              <a:spLocks/>
            </p:cNvSpPr>
            <p:nvPr/>
          </p:nvSpPr>
          <p:spPr>
            <a:xfrm>
              <a:off x="140109" y="1421796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/>
                <a:t>研究内容</a:t>
              </a:r>
            </a:p>
          </p:txBody>
        </p:sp>
        <p:sp>
          <p:nvSpPr>
            <p:cNvPr id="33" name="标题 1">
              <a:extLst>
                <a:ext uri="{FF2B5EF4-FFF2-40B4-BE49-F238E27FC236}">
                  <a16:creationId xmlns:a16="http://schemas.microsoft.com/office/drawing/2014/main" id="{159DBACB-8706-A747-A232-F2719F38979C}"/>
                </a:ext>
              </a:extLst>
            </p:cNvPr>
            <p:cNvSpPr txBox="1">
              <a:spLocks/>
            </p:cNvSpPr>
            <p:nvPr/>
          </p:nvSpPr>
          <p:spPr>
            <a:xfrm>
              <a:off x="140109" y="3210147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总结展望</a:t>
              </a:r>
            </a:p>
          </p:txBody>
        </p:sp>
        <p:cxnSp>
          <p:nvCxnSpPr>
            <p:cNvPr id="35" name="直接连接符 13">
              <a:extLst>
                <a:ext uri="{FF2B5EF4-FFF2-40B4-BE49-F238E27FC236}">
                  <a16:creationId xmlns:a16="http://schemas.microsoft.com/office/drawing/2014/main" id="{BBC30ACB-420B-6941-8071-ADC5F524FD50}"/>
                </a:ext>
              </a:extLst>
            </p:cNvPr>
            <p:cNvCxnSpPr/>
            <p:nvPr/>
          </p:nvCxnSpPr>
          <p:spPr>
            <a:xfrm flipH="1">
              <a:off x="162000" y="589085"/>
              <a:ext cx="1296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14">
              <a:extLst>
                <a:ext uri="{FF2B5EF4-FFF2-40B4-BE49-F238E27FC236}">
                  <a16:creationId xmlns:a16="http://schemas.microsoft.com/office/drawing/2014/main" id="{D39D930E-BF9E-B849-89B5-26D19BF3A5EC}"/>
                </a:ext>
              </a:extLst>
            </p:cNvPr>
            <p:cNvCxnSpPr/>
            <p:nvPr/>
          </p:nvCxnSpPr>
          <p:spPr>
            <a:xfrm flipH="1">
              <a:off x="162000" y="1274885"/>
              <a:ext cx="1296000" cy="0"/>
            </a:xfrm>
            <a:prstGeom prst="line">
              <a:avLst/>
            </a:prstGeom>
            <a:ln>
              <a:solidFill>
                <a:srgbClr val="9B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15">
              <a:extLst>
                <a:ext uri="{FF2B5EF4-FFF2-40B4-BE49-F238E27FC236}">
                  <a16:creationId xmlns:a16="http://schemas.microsoft.com/office/drawing/2014/main" id="{1A79540B-25F5-3E4F-A9F8-5A652840AE19}"/>
                </a:ext>
              </a:extLst>
            </p:cNvPr>
            <p:cNvCxnSpPr/>
            <p:nvPr/>
          </p:nvCxnSpPr>
          <p:spPr>
            <a:xfrm flipH="1">
              <a:off x="162000" y="3063236"/>
              <a:ext cx="1296000" cy="0"/>
            </a:xfrm>
            <a:prstGeom prst="line">
              <a:avLst/>
            </a:prstGeom>
            <a:ln>
              <a:solidFill>
                <a:srgbClr val="9B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3C6A680D-2D53-8B47-AAD0-5D332E080A99}"/>
                </a:ext>
              </a:extLst>
            </p:cNvPr>
            <p:cNvSpPr txBox="1"/>
            <p:nvPr/>
          </p:nvSpPr>
          <p:spPr>
            <a:xfrm>
              <a:off x="437386" y="2038353"/>
              <a:ext cx="9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问题分析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4EF1E981-F053-4D48-9A57-9E0AD84A7310}"/>
                </a:ext>
              </a:extLst>
            </p:cNvPr>
            <p:cNvSpPr txBox="1"/>
            <p:nvPr/>
          </p:nvSpPr>
          <p:spPr>
            <a:xfrm>
              <a:off x="437386" y="2358498"/>
              <a:ext cx="9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检测修正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FA9380C-1766-B149-BC6B-235B453DEF8D}"/>
                </a:ext>
              </a:extLst>
            </p:cNvPr>
            <p:cNvSpPr txBox="1"/>
            <p:nvPr/>
          </p:nvSpPr>
          <p:spPr>
            <a:xfrm>
              <a:off x="437386" y="2678643"/>
              <a:ext cx="90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dirty="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修正效果</a:t>
              </a:r>
            </a:p>
          </p:txBody>
        </p:sp>
        <p:pic>
          <p:nvPicPr>
            <p:cNvPr id="43" name="图片 42">
              <a:extLst>
                <a:ext uri="{FF2B5EF4-FFF2-40B4-BE49-F238E27FC236}">
                  <a16:creationId xmlns:a16="http://schemas.microsoft.com/office/drawing/2014/main" id="{F94BCCB8-35B2-A948-A8C8-DAF10074FB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50" y="2440386"/>
              <a:ext cx="144000" cy="144000"/>
            </a:xfrm>
            <a:prstGeom prst="rect">
              <a:avLst/>
            </a:prstGeom>
          </p:spPr>
        </p:pic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3D3818CE-89E2-6944-BED7-D2F2A5586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50" y="2760321"/>
              <a:ext cx="144000" cy="144000"/>
            </a:xfrm>
            <a:prstGeom prst="rect">
              <a:avLst/>
            </a:prstGeom>
          </p:spPr>
        </p:pic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2E49DC9F-3839-994E-B374-2121C1CB3B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250" y="2105211"/>
              <a:ext cx="144000" cy="144000"/>
            </a:xfrm>
            <a:prstGeom prst="rect">
              <a:avLst/>
            </a:prstGeom>
          </p:spPr>
        </p:pic>
        <p:cxnSp>
          <p:nvCxnSpPr>
            <p:cNvPr id="46" name="直接连接符 28">
              <a:extLst>
                <a:ext uri="{FF2B5EF4-FFF2-40B4-BE49-F238E27FC236}">
                  <a16:creationId xmlns:a16="http://schemas.microsoft.com/office/drawing/2014/main" id="{329BB85E-B6A8-9547-8E4C-A3154A5CE3FC}"/>
                </a:ext>
              </a:extLst>
            </p:cNvPr>
            <p:cNvCxnSpPr/>
            <p:nvPr/>
          </p:nvCxnSpPr>
          <p:spPr>
            <a:xfrm flipH="1">
              <a:off x="270000" y="1903218"/>
              <a:ext cx="1080000" cy="0"/>
            </a:xfrm>
            <a:prstGeom prst="line">
              <a:avLst/>
            </a:prstGeom>
            <a:ln>
              <a:solidFill>
                <a:srgbClr val="9B0000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71109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 userDrawn="1"/>
        </p:nvSpPr>
        <p:spPr>
          <a:xfrm>
            <a:off x="0" y="-3950"/>
            <a:ext cx="1620000" cy="686195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B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837" y="249440"/>
            <a:ext cx="9641663" cy="489600"/>
          </a:xfrm>
        </p:spPr>
        <p:txBody>
          <a:bodyPr lIns="90000" tIns="0" rIns="0" bIns="0">
            <a:noAutofit/>
          </a:bodyPr>
          <a:lstStyle>
            <a:lvl1pPr algn="l">
              <a:defRPr sz="2800">
                <a:solidFill>
                  <a:srgbClr val="9B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1109" y="1055076"/>
            <a:ext cx="9953391" cy="529492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21109" y="6491482"/>
            <a:ext cx="9953391" cy="229993"/>
          </a:xfrm>
        </p:spPr>
        <p:txBody>
          <a:bodyPr/>
          <a:lstStyle>
            <a:lvl1pPr>
              <a:defRPr sz="1200" b="0"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289300" y="6491482"/>
            <a:ext cx="1041400" cy="229993"/>
          </a:xfrm>
        </p:spPr>
        <p:txBody>
          <a:bodyPr/>
          <a:lstStyle>
            <a:lvl1pPr algn="ctr">
              <a:defRPr sz="1400" b="1">
                <a:solidFill>
                  <a:srgbClr val="9B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en-US" altLang="zh-CN" dirty="0"/>
              <a:t>- </a:t>
            </a:r>
            <a:fld id="{CE0EBEEA-9F8E-472B-8F35-1A81288C858A}" type="slidenum">
              <a:rPr lang="zh-CN" altLang="en-US" smtClean="0"/>
              <a:pPr/>
              <a:t>‹#›</a:t>
            </a:fld>
            <a:r>
              <a:rPr lang="zh-CN" altLang="en-US" dirty="0"/>
              <a:t> </a:t>
            </a:r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 rot="10800000" flipV="1">
            <a:off x="1874268" y="249440"/>
            <a:ext cx="216000" cy="489600"/>
          </a:xfrm>
          <a:prstGeom prst="rect">
            <a:avLst/>
          </a:prstGeom>
          <a:solidFill>
            <a:srgbClr val="9B0000"/>
          </a:solidFill>
          <a:ln>
            <a:solidFill>
              <a:srgbClr val="9B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sz="3600" dirty="0"/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8" y="249441"/>
            <a:ext cx="679464" cy="679464"/>
          </a:xfrm>
          <a:prstGeom prst="rect">
            <a:avLst/>
          </a:prstGeom>
        </p:spPr>
      </p:pic>
      <p:grpSp>
        <p:nvGrpSpPr>
          <p:cNvPr id="19" name="组合 18"/>
          <p:cNvGrpSpPr/>
          <p:nvPr userDrawn="1"/>
        </p:nvGrpSpPr>
        <p:grpSpPr>
          <a:xfrm>
            <a:off x="140109" y="2057400"/>
            <a:ext cx="1339782" cy="2057400"/>
            <a:chOff x="140109" y="2019300"/>
            <a:chExt cx="1339782" cy="2057400"/>
          </a:xfrm>
        </p:grpSpPr>
        <p:sp>
          <p:nvSpPr>
            <p:cNvPr id="22" name="标题 1"/>
            <p:cNvSpPr txBox="1">
              <a:spLocks/>
            </p:cNvSpPr>
            <p:nvPr/>
          </p:nvSpPr>
          <p:spPr>
            <a:xfrm>
              <a:off x="140109" y="2166211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引言</a:t>
              </a:r>
            </a:p>
          </p:txBody>
        </p:sp>
        <p:sp>
          <p:nvSpPr>
            <p:cNvPr id="23" name="标题 1"/>
            <p:cNvSpPr txBox="1">
              <a:spLocks/>
            </p:cNvSpPr>
            <p:nvPr/>
          </p:nvSpPr>
          <p:spPr>
            <a:xfrm>
              <a:off x="140109" y="2852011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研究内容</a:t>
              </a:r>
            </a:p>
          </p:txBody>
        </p:sp>
        <p:sp>
          <p:nvSpPr>
            <p:cNvPr id="24" name="标题 1"/>
            <p:cNvSpPr txBox="1">
              <a:spLocks/>
            </p:cNvSpPr>
            <p:nvPr/>
          </p:nvSpPr>
          <p:spPr>
            <a:xfrm>
              <a:off x="140109" y="3537811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/>
                <a:t>总结展望</a:t>
              </a:r>
            </a:p>
          </p:txBody>
        </p:sp>
        <p:cxnSp>
          <p:nvCxnSpPr>
            <p:cNvPr id="26" name="直接连接符 25"/>
            <p:cNvCxnSpPr/>
            <p:nvPr/>
          </p:nvCxnSpPr>
          <p:spPr>
            <a:xfrm flipH="1">
              <a:off x="162000" y="2019300"/>
              <a:ext cx="1296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H="1">
              <a:off x="162000" y="2705100"/>
              <a:ext cx="12960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H="1">
              <a:off x="162000" y="3390900"/>
              <a:ext cx="1296000" cy="0"/>
            </a:xfrm>
            <a:prstGeom prst="line">
              <a:avLst/>
            </a:prstGeom>
            <a:ln>
              <a:solidFill>
                <a:srgbClr val="9B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162000" y="4076700"/>
              <a:ext cx="1296000" cy="0"/>
            </a:xfrm>
            <a:prstGeom prst="line">
              <a:avLst/>
            </a:prstGeom>
            <a:ln>
              <a:solidFill>
                <a:srgbClr val="9B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05658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 userDrawn="1"/>
        </p:nvSpPr>
        <p:spPr>
          <a:xfrm>
            <a:off x="0" y="-3950"/>
            <a:ext cx="1620000" cy="686195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9B0000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32837" y="249440"/>
            <a:ext cx="9641663" cy="489600"/>
          </a:xfrm>
        </p:spPr>
        <p:txBody>
          <a:bodyPr lIns="90000" tIns="0" rIns="0" bIns="0">
            <a:noAutofit/>
          </a:bodyPr>
          <a:lstStyle>
            <a:lvl1pPr algn="l">
              <a:defRPr sz="2800">
                <a:solidFill>
                  <a:srgbClr val="9B0000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21109" y="1055076"/>
            <a:ext cx="9953391" cy="529492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921109" y="6491482"/>
            <a:ext cx="9953391" cy="229993"/>
          </a:xfrm>
        </p:spPr>
        <p:txBody>
          <a:bodyPr/>
          <a:lstStyle>
            <a:lvl1pPr>
              <a:defRPr sz="1200" b="0"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289300" y="6491482"/>
            <a:ext cx="1041400" cy="229993"/>
          </a:xfrm>
        </p:spPr>
        <p:txBody>
          <a:bodyPr/>
          <a:lstStyle>
            <a:lvl1pPr algn="ctr">
              <a:defRPr sz="1400" b="1">
                <a:solidFill>
                  <a:srgbClr val="9B0000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defRPr>
            </a:lvl1pPr>
          </a:lstStyle>
          <a:p>
            <a:r>
              <a:rPr lang="en-US" altLang="zh-CN" dirty="0"/>
              <a:t>- </a:t>
            </a:r>
            <a:fld id="{CE0EBEEA-9F8E-472B-8F35-1A81288C858A}" type="slidenum">
              <a:rPr lang="zh-CN" altLang="en-US" smtClean="0"/>
              <a:pPr/>
              <a:t>‹#›</a:t>
            </a:fld>
            <a:r>
              <a:rPr lang="zh-CN" altLang="en-US" dirty="0"/>
              <a:t> </a:t>
            </a:r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 rot="10800000" flipV="1">
            <a:off x="1874268" y="249440"/>
            <a:ext cx="216000" cy="489600"/>
          </a:xfrm>
          <a:prstGeom prst="rect">
            <a:avLst/>
          </a:prstGeom>
          <a:solidFill>
            <a:srgbClr val="9B0000"/>
          </a:solidFill>
          <a:ln>
            <a:solidFill>
              <a:srgbClr val="9B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lang="zh-CN" altLang="en-US" sz="3600" dirty="0"/>
          </a:p>
        </p:txBody>
      </p:sp>
      <p:pic>
        <p:nvPicPr>
          <p:cNvPr id="21" name="图片 2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8" y="249441"/>
            <a:ext cx="679464" cy="679464"/>
          </a:xfrm>
          <a:prstGeom prst="rect">
            <a:avLst/>
          </a:prstGeom>
        </p:spPr>
      </p:pic>
      <p:grpSp>
        <p:nvGrpSpPr>
          <p:cNvPr id="19" name="组合 18"/>
          <p:cNvGrpSpPr/>
          <p:nvPr userDrawn="1"/>
        </p:nvGrpSpPr>
        <p:grpSpPr>
          <a:xfrm>
            <a:off x="140109" y="2057400"/>
            <a:ext cx="1339782" cy="2057400"/>
            <a:chOff x="140109" y="2019300"/>
            <a:chExt cx="1339782" cy="2057400"/>
          </a:xfrm>
        </p:grpSpPr>
        <p:sp>
          <p:nvSpPr>
            <p:cNvPr id="22" name="标题 1"/>
            <p:cNvSpPr txBox="1">
              <a:spLocks/>
            </p:cNvSpPr>
            <p:nvPr/>
          </p:nvSpPr>
          <p:spPr>
            <a:xfrm>
              <a:off x="140109" y="2166211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引言</a:t>
              </a:r>
            </a:p>
          </p:txBody>
        </p:sp>
        <p:sp>
          <p:nvSpPr>
            <p:cNvPr id="23" name="标题 1"/>
            <p:cNvSpPr txBox="1">
              <a:spLocks/>
            </p:cNvSpPr>
            <p:nvPr/>
          </p:nvSpPr>
          <p:spPr>
            <a:xfrm>
              <a:off x="140109" y="2852011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研究内容</a:t>
              </a:r>
            </a:p>
          </p:txBody>
        </p:sp>
        <p:sp>
          <p:nvSpPr>
            <p:cNvPr id="24" name="标题 1"/>
            <p:cNvSpPr txBox="1">
              <a:spLocks/>
            </p:cNvSpPr>
            <p:nvPr/>
          </p:nvSpPr>
          <p:spPr>
            <a:xfrm>
              <a:off x="140109" y="3537811"/>
              <a:ext cx="1339782" cy="39197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9B0000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  <a:cs typeface="+mj-cs"/>
                </a:defRPr>
              </a:lvl1pPr>
            </a:lstStyle>
            <a:p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总结展望</a:t>
              </a:r>
            </a:p>
          </p:txBody>
        </p:sp>
        <p:cxnSp>
          <p:nvCxnSpPr>
            <p:cNvPr id="26" name="直接连接符 25"/>
            <p:cNvCxnSpPr/>
            <p:nvPr/>
          </p:nvCxnSpPr>
          <p:spPr>
            <a:xfrm flipH="1">
              <a:off x="162000" y="2019300"/>
              <a:ext cx="1296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H="1">
              <a:off x="162000" y="2705100"/>
              <a:ext cx="1296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 flipH="1">
              <a:off x="162000" y="3390900"/>
              <a:ext cx="1296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162000" y="4076700"/>
              <a:ext cx="1296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14309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EBEEA-9F8E-472B-8F35-1A81288C85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9475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dkDnDiag">
          <a:fgClr>
            <a:srgbClr val="EBEBEB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dirty="0"/>
              <a:t>北京大学  信息科学技术学院  软件研究所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0EBEEA-9F8E-472B-8F35-1A81288C85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6565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62" r:id="rId5"/>
    <p:sldLayoutId id="2147483663" r:id="rId6"/>
    <p:sldLayoutId id="2147483665" r:id="rId7"/>
    <p:sldLayoutId id="2147483667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方正清刻本悦宋简体" panose="02000000000000000000" pitchFamily="2" charset="-122"/>
          <a:ea typeface="方正清刻本悦宋简体" panose="02000000000000000000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思源黑体 Medium" panose="020B0600000000000000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思源黑体 Medium" panose="020B0600000000000000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思源黑体 Medium" panose="020B0600000000000000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思源黑体 Medium" panose="020B0600000000000000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思源黑体 Medium" panose="020B060000000000000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8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hyperlink" Target="https://github.com/zysszy/AAAI20-ORAL-POSTER" TargetMode="Externa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054626"/>
            <a:ext cx="9144000" cy="1455336"/>
          </a:xfrm>
        </p:spPr>
        <p:txBody>
          <a:bodyPr anchor="ctr" anchorCtr="0">
            <a:noAutofit/>
          </a:bodyPr>
          <a:lstStyle/>
          <a:p>
            <a:pPr>
              <a:lnSpc>
                <a:spcPct val="125000"/>
              </a:lnSpc>
            </a:pPr>
            <a:r>
              <a:rPr lang="en" altLang="zh-CN" sz="3600" dirty="0" err="1">
                <a:solidFill>
                  <a:srgbClr val="9B0000"/>
                </a:solidFill>
              </a:rPr>
              <a:t>OCoR</a:t>
            </a:r>
            <a:r>
              <a:rPr lang="en" altLang="zh-CN" sz="3600" dirty="0">
                <a:solidFill>
                  <a:srgbClr val="9B0000"/>
                </a:solidFill>
              </a:rPr>
              <a:t>: An Overlapping-Aware Code Retriever</a:t>
            </a:r>
            <a:endParaRPr lang="zh-CN" altLang="en-US" sz="3600" b="1" dirty="0">
              <a:solidFill>
                <a:srgbClr val="9B0000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2754923" y="3509963"/>
            <a:ext cx="6682154" cy="0"/>
          </a:xfrm>
          <a:prstGeom prst="line">
            <a:avLst/>
          </a:prstGeom>
          <a:ln w="6350">
            <a:solidFill>
              <a:srgbClr val="9B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5370255" y="6130359"/>
            <a:ext cx="1451487" cy="3020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25000"/>
              </a:lnSpc>
              <a:defRPr/>
            </a:pPr>
            <a:r>
              <a:rPr lang="en-US" altLang="zh-CN" sz="1200" dirty="0">
                <a:solidFill>
                  <a:srgbClr val="8C0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Peking University</a:t>
            </a:r>
          </a:p>
        </p:txBody>
      </p:sp>
      <p:cxnSp>
        <p:nvCxnSpPr>
          <p:cNvPr id="12" name="直接连接符 11"/>
          <p:cNvCxnSpPr/>
          <p:nvPr/>
        </p:nvCxnSpPr>
        <p:spPr>
          <a:xfrm>
            <a:off x="2754923" y="2054626"/>
            <a:ext cx="6682154" cy="0"/>
          </a:xfrm>
          <a:prstGeom prst="line">
            <a:avLst/>
          </a:prstGeom>
          <a:ln w="6350">
            <a:solidFill>
              <a:srgbClr val="9B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4426687" y="1450722"/>
            <a:ext cx="3338624" cy="32128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9B0000"/>
                </a:solidFill>
                <a:latin typeface="思源黑体 Medium" panose="020B0600000000000000" pitchFamily="34" charset="-122"/>
                <a:ea typeface="思源黑体 Medium" panose="020B0600000000000000" pitchFamily="34" charset="-122"/>
              </a:rPr>
              <a:t>ASE - 2020</a:t>
            </a:r>
            <a:endParaRPr lang="zh-CN" altLang="en-US" dirty="0">
              <a:solidFill>
                <a:srgbClr val="9B0000"/>
              </a:solidFill>
              <a:latin typeface="思源黑体 Medium" panose="020B0600000000000000" pitchFamily="34" charset="-122"/>
              <a:ea typeface="思源黑体 Medium" panose="020B0600000000000000" pitchFamily="34" charset="-122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E3375FA0-A0A2-4D82-989C-3B8CC3F13B6E}"/>
              </a:ext>
            </a:extLst>
          </p:cNvPr>
          <p:cNvSpPr txBox="1">
            <a:spLocks/>
          </p:cNvSpPr>
          <p:nvPr/>
        </p:nvSpPr>
        <p:spPr>
          <a:xfrm>
            <a:off x="1523998" y="3476504"/>
            <a:ext cx="9144000" cy="145533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j-cs"/>
              </a:defRPr>
            </a:lvl1pPr>
          </a:lstStyle>
          <a:p>
            <a:pPr>
              <a:lnSpc>
                <a:spcPct val="125000"/>
              </a:lnSpc>
            </a:pPr>
            <a:r>
              <a:rPr lang="en-US" altLang="zh-CN" sz="2000" dirty="0" err="1"/>
              <a:t>Qihao</a:t>
            </a:r>
            <a:r>
              <a:rPr lang="en-US" altLang="zh-CN" sz="2000" dirty="0"/>
              <a:t> Zhu</a:t>
            </a:r>
            <a:r>
              <a:rPr lang="en-US" altLang="zh-CN" sz="2000" b="0" dirty="0"/>
              <a:t>,</a:t>
            </a:r>
            <a:r>
              <a:rPr lang="zh-CN" altLang="en-US" sz="2000" b="0" dirty="0"/>
              <a:t> </a:t>
            </a:r>
            <a:r>
              <a:rPr lang="en-US" altLang="zh-CN" sz="2000" b="0" dirty="0" err="1"/>
              <a:t>Zeyu</a:t>
            </a:r>
            <a:r>
              <a:rPr lang="en-US" altLang="zh-CN" sz="2000" b="0" dirty="0"/>
              <a:t> Sun, </a:t>
            </a:r>
            <a:r>
              <a:rPr lang="en-US" altLang="zh-CN" sz="2000" b="0" dirty="0" err="1"/>
              <a:t>Xiran</a:t>
            </a:r>
            <a:r>
              <a:rPr lang="zh-CN" altLang="en-US" sz="2000" b="0" dirty="0"/>
              <a:t> </a:t>
            </a:r>
            <a:r>
              <a:rPr lang="en-US" altLang="zh-CN" sz="2000" b="0" dirty="0"/>
              <a:t>Liang,</a:t>
            </a:r>
            <a:r>
              <a:rPr lang="zh-CN" altLang="en-US" sz="2000" b="0" dirty="0"/>
              <a:t> </a:t>
            </a:r>
            <a:r>
              <a:rPr lang="en-US" altLang="zh-CN" sz="2000" b="0" dirty="0"/>
              <a:t>Yingfei </a:t>
            </a:r>
            <a:r>
              <a:rPr lang="en-US" altLang="zh-CN" sz="2000" b="0" dirty="0" err="1"/>
              <a:t>Xiong</a:t>
            </a:r>
            <a:r>
              <a:rPr lang="en-US" altLang="zh-CN" sz="2000" b="0" dirty="0"/>
              <a:t>, Lu Zhang</a:t>
            </a:r>
            <a:endParaRPr lang="zh-CN" altLang="en-US" sz="2000" b="0" dirty="0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C4F2E041-5401-4C44-B42F-69A8E556925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171" y="274956"/>
            <a:ext cx="929654" cy="929654"/>
          </a:xfrm>
          <a:prstGeom prst="rect">
            <a:avLst/>
          </a:prstGeom>
        </p:spPr>
      </p:pic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A73FA83A-F4B2-40A4-9720-957279904B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549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723"/>
    </mc:Choice>
    <mc:Fallback xmlns="">
      <p:transition advTm="16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OCoR</a:t>
            </a:r>
            <a:r>
              <a:rPr kumimoji="1" lang="zh-CN" altLang="en-US" dirty="0"/>
              <a:t>：</a:t>
            </a:r>
            <a:r>
              <a:rPr kumimoji="1" lang="en-US" altLang="zh-CN" dirty="0"/>
              <a:t>Overlap</a:t>
            </a:r>
            <a:r>
              <a:rPr kumimoji="1" lang="zh-CN" altLang="en-US" dirty="0"/>
              <a:t> </a:t>
            </a:r>
            <a:r>
              <a:rPr kumimoji="1" lang="en-US" altLang="zh-CN" dirty="0"/>
              <a:t>Matrix</a:t>
            </a:r>
            <a:endParaRPr kumimoji="1"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5" name="内容占位符 2">
                <a:extLst>
                  <a:ext uri="{FF2B5EF4-FFF2-40B4-BE49-F238E27FC236}">
                    <a16:creationId xmlns:a16="http://schemas.microsoft.com/office/drawing/2014/main" id="{1347104B-3759-477F-978C-8110414FD4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89857" y="1055076"/>
                <a:ext cx="11384643" cy="5294924"/>
              </a:xfrm>
            </p:spPr>
            <p:txBody>
              <a:bodyPr>
                <a:normAutofit/>
              </a:bodyPr>
              <a:lstStyle/>
              <a:p>
                <a:r>
                  <a:rPr kumimoji="1" lang="en-US" altLang="zh-CN" dirty="0"/>
                  <a:t>We propose </a:t>
                </a:r>
                <a:r>
                  <a:rPr lang="en" altLang="zh-CN" dirty="0"/>
                  <a:t>a novel overlap matrix to represent the degrees of overlaps between each word in the natural language description and each identifier in code</a:t>
                </a:r>
                <a:r>
                  <a:rPr lang="en-US" altLang="zh-CN" dirty="0"/>
                  <a:t>.</a:t>
                </a:r>
              </a:p>
              <a:p>
                <a:pPr lvl="1"/>
                <a:r>
                  <a:rPr lang="en" altLang="zh-CN" dirty="0"/>
                  <a:t>The overlap matrix is a real-valued matrix A(T</a:t>
                </a:r>
                <a:r>
                  <a:rPr lang="en" altLang="zh-CN" baseline="-25000" dirty="0"/>
                  <a:t>1</a:t>
                </a:r>
                <a:r>
                  <a:rPr lang="en" altLang="zh-CN" dirty="0"/>
                  <a:t>,T</a:t>
                </a:r>
                <a:r>
                  <a:rPr lang="en" altLang="zh-CN" baseline="-25000" dirty="0"/>
                  <a:t>2</a:t>
                </a:r>
                <a:r>
                  <a:rPr lang="en" altLang="zh-CN" dirty="0"/>
                  <a:t>), which contains the overlap scores between a token sequence T</a:t>
                </a:r>
                <a:r>
                  <a:rPr lang="en" altLang="zh-CN" baseline="-25000" dirty="0"/>
                  <a:t>1</a:t>
                </a:r>
                <a:r>
                  <a:rPr lang="en" altLang="zh-CN" dirty="0"/>
                  <a:t> and another token sequence T</a:t>
                </a:r>
                <a:r>
                  <a:rPr lang="en-US" altLang="zh-CN" baseline="-25000" dirty="0"/>
                  <a:t>2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𝐴</m:t>
                    </m:r>
                    <m:r>
                      <a:rPr kumimoji="1" lang="en-US" altLang="zh-CN" i="1" baseline="-25000">
                        <a:latin typeface="Cambria Math" panose="02040503050406030204" pitchFamily="18" charset="0"/>
                      </a:rPr>
                      <m:t>𝑖𝑗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𝑇</m:t>
                    </m:r>
                    <m:r>
                      <a:rPr kumimoji="1" lang="en-US" altLang="zh-CN" i="1" baseline="-25000">
                        <a:latin typeface="Cambria Math" panose="02040503050406030204" pitchFamily="18" charset="0"/>
                      </a:rPr>
                      <m:t>1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,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𝑇</m:t>
                    </m:r>
                    <m:r>
                      <a:rPr kumimoji="1" lang="en-US" altLang="zh-CN" i="1" baseline="-25000">
                        <a:latin typeface="Cambria Math" panose="02040503050406030204" pitchFamily="18" charset="0"/>
                      </a:rPr>
                      <m:t>2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) = 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𝑙𝑒𝑛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𝑆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𝑇</m:t>
                    </m:r>
                    <m:r>
                      <a:rPr kumimoji="1" lang="en-US" altLang="zh-CN" i="1" baseline="-25000">
                        <a:latin typeface="Cambria Math" panose="02040503050406030204" pitchFamily="18" charset="0"/>
                      </a:rPr>
                      <m:t>1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),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𝑇</m:t>
                    </m:r>
                    <m:r>
                      <a:rPr kumimoji="1" lang="en-US" altLang="zh-CN" i="1" baseline="-25000">
                        <a:latin typeface="Cambria Math" panose="02040503050406030204" pitchFamily="18" charset="0"/>
                      </a:rPr>
                      <m:t>2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𝑗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))/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𝑙𝑒𝑛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𝑇</m:t>
                    </m:r>
                    <m:r>
                      <a:rPr kumimoji="1" lang="en-US" altLang="zh-CN" i="1" baseline="-25000">
                        <a:latin typeface="Cambria Math" panose="02040503050406030204" pitchFamily="18" charset="0"/>
                      </a:rPr>
                      <m:t>2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𝑗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endParaRPr kumimoji="1" lang="en-US" altLang="zh-CN" dirty="0"/>
              </a:p>
              <a:p>
                <a:pPr lvl="1"/>
                <a14:m>
                  <m:oMath xmlns:m="http://schemas.openxmlformats.org/officeDocument/2006/math"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𝑆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𝑇</m:t>
                    </m:r>
                    <m:r>
                      <a:rPr kumimoji="1" lang="en-US" altLang="zh-CN" i="1" baseline="-25000">
                        <a:latin typeface="Cambria Math" panose="02040503050406030204" pitchFamily="18" charset="0"/>
                      </a:rPr>
                      <m:t>1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),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𝑇</m:t>
                    </m:r>
                    <m:r>
                      <a:rPr kumimoji="1" lang="en-US" altLang="zh-CN" i="1" baseline="-25000">
                        <a:latin typeface="Cambria Math" panose="02040503050406030204" pitchFamily="18" charset="0"/>
                      </a:rPr>
                      <m:t>2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(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𝑗</m:t>
                    </m:r>
                    <m:r>
                      <a:rPr kumimoji="1" lang="en-US" altLang="zh-CN" i="1">
                        <a:latin typeface="Cambria Math" panose="02040503050406030204" pitchFamily="18" charset="0"/>
                      </a:rPr>
                      <m:t>))</m:t>
                    </m:r>
                  </m:oMath>
                </a14:m>
                <a:r>
                  <a:rPr kumimoji="1" lang="zh-CN" altLang="en-US" dirty="0"/>
                  <a:t>                  </a:t>
                </a:r>
                <a:r>
                  <a:rPr kumimoji="1" lang="en-US" altLang="zh-CN" dirty="0"/>
                  <a:t>the</a:t>
                </a:r>
                <a:r>
                  <a:rPr kumimoji="1" lang="zh-CN" altLang="en-US" dirty="0"/>
                  <a:t> </a:t>
                </a:r>
                <a:r>
                  <a:rPr kumimoji="1" lang="en-US" altLang="zh-CN" dirty="0"/>
                  <a:t>longest</a:t>
                </a:r>
                <a:r>
                  <a:rPr kumimoji="1" lang="zh-CN" altLang="en-US" dirty="0"/>
                  <a:t> </a:t>
                </a:r>
                <a:r>
                  <a:rPr lang="en" altLang="zh-CN" dirty="0"/>
                  <a:t>common sub-string</a:t>
                </a:r>
                <a:endParaRPr kumimoji="1" lang="en-US" altLang="zh-CN" dirty="0"/>
              </a:p>
            </p:txBody>
          </p:sp>
        </mc:Choice>
        <mc:Fallback xmlns="">
          <p:sp>
            <p:nvSpPr>
              <p:cNvPr id="25" name="内容占位符 2">
                <a:extLst>
                  <a:ext uri="{FF2B5EF4-FFF2-40B4-BE49-F238E27FC236}">
                    <a16:creationId xmlns:a16="http://schemas.microsoft.com/office/drawing/2014/main" id="{1347104B-3759-477F-978C-8110414FD4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9857" y="1055076"/>
                <a:ext cx="11384643" cy="5294924"/>
              </a:xfrm>
              <a:blipFill>
                <a:blip r:embed="rId5"/>
                <a:stretch>
                  <a:fillRect l="-669" t="-480" r="-14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音频 16">
            <a:hlinkClick r:id="" action="ppaction://media"/>
            <a:extLst>
              <a:ext uri="{FF2B5EF4-FFF2-40B4-BE49-F238E27FC236}">
                <a16:creationId xmlns:a16="http://schemas.microsoft.com/office/drawing/2014/main" id="{7A9B441B-AA34-4D6F-BB34-F73205ACFE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cxnSp>
        <p:nvCxnSpPr>
          <p:cNvPr id="4" name="直线箭头连接符 3">
            <a:extLst>
              <a:ext uri="{FF2B5EF4-FFF2-40B4-BE49-F238E27FC236}">
                <a16:creationId xmlns:a16="http://schemas.microsoft.com/office/drawing/2014/main" id="{3E973BAE-6239-2B4F-AE49-9DA2D6F8DD3F}"/>
              </a:ext>
            </a:extLst>
          </p:cNvPr>
          <p:cNvCxnSpPr/>
          <p:nvPr/>
        </p:nvCxnSpPr>
        <p:spPr>
          <a:xfrm>
            <a:off x="3321424" y="3576918"/>
            <a:ext cx="1143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B1FD81CA-1CF2-5142-A81D-40074BBCD0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5949457"/>
              </p:ext>
            </p:extLst>
          </p:nvPr>
        </p:nvGraphicFramePr>
        <p:xfrm>
          <a:off x="2902688" y="4243373"/>
          <a:ext cx="3726714" cy="22186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1119">
                  <a:extLst>
                    <a:ext uri="{9D8B030D-6E8A-4147-A177-3AD203B41FA5}">
                      <a16:colId xmlns:a16="http://schemas.microsoft.com/office/drawing/2014/main" val="623582582"/>
                    </a:ext>
                  </a:extLst>
                </a:gridCol>
                <a:gridCol w="621119">
                  <a:extLst>
                    <a:ext uri="{9D8B030D-6E8A-4147-A177-3AD203B41FA5}">
                      <a16:colId xmlns:a16="http://schemas.microsoft.com/office/drawing/2014/main" val="2034092274"/>
                    </a:ext>
                  </a:extLst>
                </a:gridCol>
                <a:gridCol w="621119">
                  <a:extLst>
                    <a:ext uri="{9D8B030D-6E8A-4147-A177-3AD203B41FA5}">
                      <a16:colId xmlns:a16="http://schemas.microsoft.com/office/drawing/2014/main" val="3041383600"/>
                    </a:ext>
                  </a:extLst>
                </a:gridCol>
                <a:gridCol w="621119">
                  <a:extLst>
                    <a:ext uri="{9D8B030D-6E8A-4147-A177-3AD203B41FA5}">
                      <a16:colId xmlns:a16="http://schemas.microsoft.com/office/drawing/2014/main" val="2815165214"/>
                    </a:ext>
                  </a:extLst>
                </a:gridCol>
                <a:gridCol w="621119">
                  <a:extLst>
                    <a:ext uri="{9D8B030D-6E8A-4147-A177-3AD203B41FA5}">
                      <a16:colId xmlns:a16="http://schemas.microsoft.com/office/drawing/2014/main" val="1924180731"/>
                    </a:ext>
                  </a:extLst>
                </a:gridCol>
                <a:gridCol w="621119">
                  <a:extLst>
                    <a:ext uri="{9D8B030D-6E8A-4147-A177-3AD203B41FA5}">
                      <a16:colId xmlns:a16="http://schemas.microsoft.com/office/drawing/2014/main" val="4278355277"/>
                    </a:ext>
                  </a:extLst>
                </a:gridCol>
              </a:tblGrid>
              <a:tr h="554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0.25</a:t>
                      </a:r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080610"/>
                  </a:ext>
                </a:extLst>
              </a:tr>
              <a:tr h="554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0.25</a:t>
                      </a:r>
                      <a:endParaRPr lang="zh-C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012081"/>
                  </a:ext>
                </a:extLst>
              </a:tr>
              <a:tr h="554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0.25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413093"/>
                  </a:ext>
                </a:extLst>
              </a:tr>
              <a:tr h="554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0.25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zh-CN" altLang="en-US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814927"/>
                  </a:ext>
                </a:extLst>
              </a:tr>
            </a:tbl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ED636065-B1CD-8F40-969A-D3217A5E2A0A}"/>
              </a:ext>
            </a:extLst>
          </p:cNvPr>
          <p:cNvSpPr txBox="1"/>
          <p:nvPr/>
        </p:nvSpPr>
        <p:spPr>
          <a:xfrm>
            <a:off x="1627094" y="4260990"/>
            <a:ext cx="13668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Insert</a:t>
            </a:r>
          </a:p>
          <a:p>
            <a:pPr algn="ctr"/>
            <a:endParaRPr kumimoji="1"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CN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Into</a:t>
            </a:r>
          </a:p>
          <a:p>
            <a:pPr algn="ctr"/>
            <a:endParaRPr kumimoji="1"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C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Joint_table_b</a:t>
            </a:r>
            <a:endParaRPr kumimoji="1"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zh-CN" alt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kumimoji="1"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kumimoji="1" lang="en-US" altLang="zh-C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CN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sid</a:t>
            </a:r>
            <a:endParaRPr kumimoji="1" lang="zh-CN" alt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74E8D20-7B02-2643-BDFC-366BC5929F8E}"/>
              </a:ext>
            </a:extLst>
          </p:cNvPr>
          <p:cNvSpPr txBox="1"/>
          <p:nvPr/>
        </p:nvSpPr>
        <p:spPr>
          <a:xfrm>
            <a:off x="2902688" y="3913127"/>
            <a:ext cx="37267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Rows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linked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joint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</a:t>
            </a:r>
            <a:endParaRPr kumimoji="1" lang="zh-CN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390F3669-11C7-B84C-99A9-FCC65B306BAC}"/>
              </a:ext>
            </a:extLst>
          </p:cNvPr>
          <p:cNvSpPr/>
          <p:nvPr/>
        </p:nvSpPr>
        <p:spPr>
          <a:xfrm>
            <a:off x="7114890" y="4361404"/>
            <a:ext cx="793376" cy="1993154"/>
          </a:xfrm>
          <a:prstGeom prst="roundRect">
            <a:avLst/>
          </a:prstGeom>
          <a:solidFill>
            <a:srgbClr val="4F81BD">
              <a:alpha val="34118"/>
            </a:srgbClr>
          </a:solidFill>
          <a:ln>
            <a:solidFill>
              <a:srgbClr val="385D8A">
                <a:alpha val="23922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marL="342900" indent="-342900" algn="ctr">
              <a:lnSpc>
                <a:spcPct val="114000"/>
              </a:lnSpc>
              <a:buFont typeface="+mj-lt"/>
              <a:buAutoNum type="arabicPeriod"/>
            </a:pP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EE71E2C8-3BF5-5147-BFC5-9DD40C7ACDB8}"/>
              </a:ext>
            </a:extLst>
          </p:cNvPr>
          <p:cNvSpPr/>
          <p:nvPr/>
        </p:nvSpPr>
        <p:spPr>
          <a:xfrm>
            <a:off x="8439809" y="4361404"/>
            <a:ext cx="793376" cy="1993154"/>
          </a:xfrm>
          <a:prstGeom prst="roundRect">
            <a:avLst/>
          </a:prstGeom>
          <a:solidFill>
            <a:srgbClr val="3FD200">
              <a:alpha val="34118"/>
            </a:srgbClr>
          </a:solidFill>
          <a:ln>
            <a:solidFill>
              <a:srgbClr val="385D8A">
                <a:alpha val="23922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marL="342900" indent="-342900" algn="ctr">
              <a:lnSpc>
                <a:spcPct val="114000"/>
              </a:lnSpc>
              <a:buFont typeface="+mj-lt"/>
              <a:buAutoNum type="arabicPeriod"/>
            </a:pPr>
            <a:endParaRPr kumimoji="1" lang="zh-CN" altLang="en-US" dirty="0">
              <a:solidFill>
                <a:schemeClr val="tx1"/>
              </a:solidFill>
            </a:endParaRPr>
          </a:p>
        </p:txBody>
      </p:sp>
      <p:cxnSp>
        <p:nvCxnSpPr>
          <p:cNvPr id="7" name="直线箭头连接符 6">
            <a:extLst>
              <a:ext uri="{FF2B5EF4-FFF2-40B4-BE49-F238E27FC236}">
                <a16:creationId xmlns:a16="http://schemas.microsoft.com/office/drawing/2014/main" id="{2F634A02-0AE8-A342-B489-58D27804516C}"/>
              </a:ext>
            </a:extLst>
          </p:cNvPr>
          <p:cNvCxnSpPr>
            <a:cxnSpLocks/>
            <a:stCxn id="13" idx="3"/>
            <a:endCxn id="5" idx="1"/>
          </p:cNvCxnSpPr>
          <p:nvPr/>
        </p:nvCxnSpPr>
        <p:spPr>
          <a:xfrm>
            <a:off x="6629402" y="5352721"/>
            <a:ext cx="485488" cy="52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ED48F6A7-9F41-964C-8577-C5416F166E6B}"/>
              </a:ext>
            </a:extLst>
          </p:cNvPr>
          <p:cNvCxnSpPr>
            <a:stCxn id="5" idx="3"/>
            <a:endCxn id="18" idx="1"/>
          </p:cNvCxnSpPr>
          <p:nvPr/>
        </p:nvCxnSpPr>
        <p:spPr>
          <a:xfrm>
            <a:off x="7908266" y="5357981"/>
            <a:ext cx="53154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5EE8F84E-2D53-B64E-B212-44CA2961A04D}"/>
              </a:ext>
            </a:extLst>
          </p:cNvPr>
          <p:cNvSpPr txBox="1"/>
          <p:nvPr/>
        </p:nvSpPr>
        <p:spPr>
          <a:xfrm>
            <a:off x="6793047" y="3913127"/>
            <a:ext cx="1437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MaxPooling</a:t>
            </a:r>
            <a:endParaRPr kumimoji="1"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3CC8974-646F-384A-B183-5FAD58DF7F19}"/>
              </a:ext>
            </a:extLst>
          </p:cNvPr>
          <p:cNvSpPr txBox="1"/>
          <p:nvPr/>
        </p:nvSpPr>
        <p:spPr>
          <a:xfrm>
            <a:off x="8258527" y="3913160"/>
            <a:ext cx="1155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Attention</a:t>
            </a:r>
            <a:endParaRPr kumimoji="1" lang="zh-CN" altLang="en-US" dirty="0"/>
          </a:p>
        </p:txBody>
      </p:sp>
      <p:cxnSp>
        <p:nvCxnSpPr>
          <p:cNvPr id="27" name="直线箭头连接符 26">
            <a:extLst>
              <a:ext uri="{FF2B5EF4-FFF2-40B4-BE49-F238E27FC236}">
                <a16:creationId xmlns:a16="http://schemas.microsoft.com/office/drawing/2014/main" id="{970F863C-9CB2-5047-A204-7B55DCB7577A}"/>
              </a:ext>
            </a:extLst>
          </p:cNvPr>
          <p:cNvCxnSpPr/>
          <p:nvPr/>
        </p:nvCxnSpPr>
        <p:spPr>
          <a:xfrm>
            <a:off x="9233185" y="5352721"/>
            <a:ext cx="53154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234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58"/>
    </mc:Choice>
    <mc:Fallback xmlns="">
      <p:transition spd="slow" advTm="32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OCoR</a:t>
            </a:r>
            <a:endParaRPr kumimoji="1" lang="zh-CN" altLang="en-US" dirty="0"/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79B44E47-9F07-4CBB-B6A1-CDABE52DD2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2D0E604B-16CC-B94E-B7BA-3D9E4E5A44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1281539"/>
            <a:ext cx="11239500" cy="4330700"/>
          </a:xfrm>
        </p:spPr>
      </p:pic>
    </p:spTree>
    <p:extLst>
      <p:ext uri="{BB962C8B-B14F-4D97-AF65-F5344CB8AC3E}">
        <p14:creationId xmlns:p14="http://schemas.microsoft.com/office/powerpoint/2010/main" val="4225891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94"/>
    </mc:Choice>
    <mc:Fallback xmlns="">
      <p:transition spd="slow" advTm="36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OCoR</a:t>
            </a:r>
            <a:r>
              <a:rPr kumimoji="1" lang="zh-CN" altLang="en-US" dirty="0"/>
              <a:t>：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Combination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lang="en" altLang="zh-CN" dirty="0"/>
              <a:t>We consider to combine different models by integrate the relevance scores computed by different models and output the final relevance score for </a:t>
            </a:r>
            <a:r>
              <a:rPr lang="en" altLang="zh-CN" dirty="0" err="1"/>
              <a:t>OCoR</a:t>
            </a:r>
            <a:r>
              <a:rPr lang="en-US" altLang="zh-CN" dirty="0"/>
              <a:t>.</a:t>
            </a:r>
            <a:r>
              <a:rPr lang="zh-CN" altLang="en-US" dirty="0"/>
              <a:t> </a:t>
            </a:r>
            <a:r>
              <a:rPr lang="en" altLang="zh-CN" dirty="0"/>
              <a:t>The score is computed by a linear combination as</a:t>
            </a:r>
          </a:p>
          <a:p>
            <a:pPr lvl="1"/>
            <a:r>
              <a:rPr lang="en" altLang="zh-CN" dirty="0"/>
              <a:t>R(</a:t>
            </a:r>
            <a:r>
              <a:rPr lang="en" altLang="zh-CN" dirty="0" err="1"/>
              <a:t>Q,c</a:t>
            </a:r>
            <a:r>
              <a:rPr lang="en" altLang="zh-CN" dirty="0"/>
              <a:t>) = </a:t>
            </a:r>
            <a:r>
              <a:rPr lang="el-GR" altLang="zh-CN" dirty="0"/>
              <a:t>λ ∗ </a:t>
            </a:r>
            <a:r>
              <a:rPr lang="en" altLang="zh-CN" dirty="0"/>
              <a:t>S</a:t>
            </a:r>
            <a:r>
              <a:rPr lang="en" altLang="zh-CN" baseline="-25000" dirty="0"/>
              <a:t>1</a:t>
            </a:r>
            <a:r>
              <a:rPr lang="en" altLang="zh-CN" dirty="0"/>
              <a:t> + (1 − </a:t>
            </a:r>
            <a:r>
              <a:rPr lang="el-GR" altLang="zh-CN" dirty="0"/>
              <a:t>λ) ∗ </a:t>
            </a:r>
            <a:r>
              <a:rPr lang="en" altLang="zh-CN" dirty="0"/>
              <a:t>S</a:t>
            </a:r>
            <a:r>
              <a:rPr lang="en" altLang="zh-CN" baseline="-25000" dirty="0"/>
              <a:t>2</a:t>
            </a:r>
          </a:p>
          <a:p>
            <a:pPr lvl="1"/>
            <a:endParaRPr kumimoji="1" lang="en-US" altLang="zh-CN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48F6D421-BA23-4F99-ADD0-81F7ED2734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26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36"/>
    </mc:Choice>
    <mc:Fallback xmlns="">
      <p:transition spd="slow" advTm="14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" y="2686677"/>
            <a:ext cx="4497572" cy="1144481"/>
          </a:xfrm>
          <a:prstGeom prst="rect">
            <a:avLst/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altLang="zh-CN" sz="2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4497572" y="2892010"/>
            <a:ext cx="5225161" cy="1023159"/>
          </a:xfrm>
          <a:prstGeom prst="rect">
            <a:avLst/>
          </a:prstGeom>
          <a:noFill/>
        </p:spPr>
        <p:txBody>
          <a:bodyPr lIns="72000" rIns="7200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5400" dirty="0">
                <a:solidFill>
                  <a:srgbClr val="9B0000"/>
                </a:solidFill>
              </a:rPr>
              <a:t>Evaluation</a:t>
            </a:r>
            <a:endParaRPr lang="zh-CN" altLang="en-US" sz="5400" dirty="0">
              <a:solidFill>
                <a:srgbClr val="9B0000"/>
              </a:solidFill>
            </a:endParaRPr>
          </a:p>
        </p:txBody>
      </p:sp>
      <p:sp>
        <p:nvSpPr>
          <p:cNvPr id="27" name="标题 3"/>
          <p:cNvSpPr txBox="1">
            <a:spLocks/>
          </p:cNvSpPr>
          <p:nvPr/>
        </p:nvSpPr>
        <p:spPr>
          <a:xfrm>
            <a:off x="4719479" y="2446072"/>
            <a:ext cx="2390674" cy="573810"/>
          </a:xfrm>
          <a:prstGeom prst="rect">
            <a:avLst/>
          </a:prstGeom>
          <a:noFill/>
        </p:spPr>
        <p:txBody>
          <a:bodyPr vert="horz" lIns="72000" tIns="45720" rIns="7200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2400" dirty="0">
                <a:solidFill>
                  <a:srgbClr val="9B0000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PART THREE</a:t>
            </a:r>
            <a:endParaRPr lang="zh-CN" altLang="en-US" sz="2400" dirty="0">
              <a:solidFill>
                <a:srgbClr val="9B0000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3143893" y="2842831"/>
            <a:ext cx="763053" cy="763053"/>
          </a:xfrm>
          <a:prstGeom prst="ellips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半闭框 2"/>
          <p:cNvSpPr>
            <a:spLocks noChangeAspect="1"/>
          </p:cNvSpPr>
          <p:nvPr/>
        </p:nvSpPr>
        <p:spPr>
          <a:xfrm rot="8122297">
            <a:off x="3349439" y="3097616"/>
            <a:ext cx="253480" cy="253480"/>
          </a:xfrm>
          <a:prstGeom prst="halfFrame">
            <a:avLst>
              <a:gd name="adj1" fmla="val 12588"/>
              <a:gd name="adj2" fmla="val 13575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89BF6CD8-93DD-42F2-8C38-AA6BE1E6BB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4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946"/>
    </mc:Choice>
    <mc:Fallback xmlns="">
      <p:transition advTm="6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Experiment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lang="en-US" altLang="zh-CN" dirty="0"/>
              <a:t>We evaluated our approach on two benchmarks.</a:t>
            </a:r>
          </a:p>
          <a:p>
            <a:pPr lvl="1"/>
            <a:r>
              <a:rPr lang="en" altLang="zh-CN" dirty="0" err="1"/>
              <a:t>StaQC</a:t>
            </a:r>
            <a:r>
              <a:rPr lang="en" altLang="zh-CN" dirty="0"/>
              <a:t> benchmark</a:t>
            </a:r>
          </a:p>
          <a:p>
            <a:pPr lvl="1"/>
            <a:r>
              <a:rPr lang="en" altLang="zh-CN" dirty="0"/>
              <a:t>C# benchmark</a:t>
            </a:r>
            <a:endParaRPr kumimoji="1" lang="en-US" altLang="zh-CN" dirty="0"/>
          </a:p>
        </p:txBody>
      </p:sp>
      <p:pic>
        <p:nvPicPr>
          <p:cNvPr id="44" name="音频 43">
            <a:hlinkClick r:id="" action="ppaction://media"/>
            <a:extLst>
              <a:ext uri="{FF2B5EF4-FFF2-40B4-BE49-F238E27FC236}">
                <a16:creationId xmlns:a16="http://schemas.microsoft.com/office/drawing/2014/main" id="{947C4AD6-E874-4069-BE9F-4BD09D333C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ACA0ABFF-3312-B348-A1E9-302DAC349A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1882"/>
            <a:ext cx="12192000" cy="265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43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17"/>
    </mc:Choice>
    <mc:Fallback xmlns="">
      <p:transition spd="slow" advTm="20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Metrics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Baselines</a:t>
            </a:r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lang="en" altLang="zh-CN" dirty="0"/>
              <a:t>To measure the performance of our approach, we followed </a:t>
            </a:r>
            <a:r>
              <a:rPr lang="en-US" altLang="zh-CN" dirty="0"/>
              <a:t>previous</a:t>
            </a:r>
            <a:r>
              <a:rPr lang="zh-CN" altLang="en-US" dirty="0"/>
              <a:t> </a:t>
            </a:r>
            <a:r>
              <a:rPr lang="en-US" altLang="zh-CN" dirty="0"/>
              <a:t>works</a:t>
            </a:r>
            <a:r>
              <a:rPr lang="zh-CN" altLang="en-US" dirty="0"/>
              <a:t> </a:t>
            </a:r>
            <a:r>
              <a:rPr lang="en" altLang="zh-CN" dirty="0"/>
              <a:t>and used a standard metrics called Mean Reciprocal Rank (MRR)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Baselines</a:t>
            </a:r>
          </a:p>
          <a:p>
            <a:pPr lvl="1"/>
            <a:r>
              <a:rPr lang="en" altLang="zh-CN" dirty="0"/>
              <a:t>Deep Code Search</a:t>
            </a:r>
            <a:endParaRPr lang="en-US" altLang="zh-CN" dirty="0"/>
          </a:p>
          <a:p>
            <a:pPr lvl="1"/>
            <a:r>
              <a:rPr lang="en" altLang="zh-CN" dirty="0"/>
              <a:t>CODE-NN</a:t>
            </a:r>
          </a:p>
          <a:p>
            <a:pPr lvl="1"/>
            <a:r>
              <a:rPr lang="en" altLang="zh-CN" dirty="0" err="1"/>
              <a:t>CoaCor</a:t>
            </a:r>
            <a:endParaRPr lang="en-US" altLang="zh-CN" dirty="0"/>
          </a:p>
          <a:p>
            <a:endParaRPr kumimoji="1" lang="en-US" altLang="zh-CN" dirty="0"/>
          </a:p>
        </p:txBody>
      </p:sp>
      <p:pic>
        <p:nvPicPr>
          <p:cNvPr id="40" name="音频 39">
            <a:hlinkClick r:id="" action="ppaction://media"/>
            <a:extLst>
              <a:ext uri="{FF2B5EF4-FFF2-40B4-BE49-F238E27FC236}">
                <a16:creationId xmlns:a16="http://schemas.microsoft.com/office/drawing/2014/main" id="{84640D5B-C5D6-47FD-B58D-0D88FFCC7B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97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11"/>
    </mc:Choice>
    <mc:Fallback xmlns="">
      <p:transition spd="slow" advTm="21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Experiment:Result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3769627" cy="5294924"/>
          </a:xfrm>
        </p:spPr>
        <p:txBody>
          <a:bodyPr>
            <a:normAutofit/>
          </a:bodyPr>
          <a:lstStyle/>
          <a:p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Model: </a:t>
            </a:r>
          </a:p>
          <a:p>
            <a:pPr marL="0" indent="0">
              <a:buNone/>
            </a:pPr>
            <a:r>
              <a:rPr lang="en-US" altLang="zh-CN" dirty="0"/>
              <a:t>     0.555  </a:t>
            </a:r>
            <a:r>
              <a:rPr lang="en-US" altLang="zh-CN" dirty="0">
                <a:sym typeface="Wingdings" pitchFamily="2" charset="2"/>
              </a:rPr>
              <a:t>  0.601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Combined</a:t>
            </a:r>
            <a:r>
              <a:rPr lang="zh-CN" altLang="en-US" dirty="0"/>
              <a:t> </a:t>
            </a:r>
            <a:r>
              <a:rPr lang="en-US" altLang="zh-CN" dirty="0"/>
              <a:t>Model:</a:t>
            </a:r>
          </a:p>
          <a:p>
            <a:pPr marL="0" indent="0">
              <a:buNone/>
            </a:pPr>
            <a:r>
              <a:rPr lang="en-US" altLang="zh-CN" dirty="0"/>
              <a:t>     0.571</a:t>
            </a:r>
            <a:r>
              <a:rPr lang="en-US" altLang="zh-CN" dirty="0">
                <a:sym typeface="Wingdings" pitchFamily="2" charset="2"/>
              </a:rPr>
              <a:t>  0.646</a:t>
            </a:r>
            <a:endParaRPr lang="en-US" altLang="zh-CN" dirty="0"/>
          </a:p>
        </p:txBody>
      </p:sp>
      <p:pic>
        <p:nvPicPr>
          <p:cNvPr id="16" name="音频 15">
            <a:hlinkClick r:id="" action="ppaction://media"/>
            <a:extLst>
              <a:ext uri="{FF2B5EF4-FFF2-40B4-BE49-F238E27FC236}">
                <a16:creationId xmlns:a16="http://schemas.microsoft.com/office/drawing/2014/main" id="{C7AC7A89-DC95-4FBC-BCDC-86841D5FCF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B6317AD-FE87-2242-A74C-B22A7A0026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7500" y="1055076"/>
            <a:ext cx="80645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744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753"/>
    </mc:Choice>
    <mc:Fallback xmlns="">
      <p:transition spd="slow" advTm="37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Abaltion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Test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lang="en-US" altLang="zh-CN" dirty="0"/>
              <a:t>W</a:t>
            </a:r>
            <a:r>
              <a:rPr lang="en" altLang="zh-CN" dirty="0"/>
              <a:t>e conducted the ablation test on the SQL dataset to figure out the contribution of each component</a:t>
            </a:r>
            <a:endParaRPr kumimoji="1" lang="en-US" altLang="zh-CN" dirty="0"/>
          </a:p>
        </p:txBody>
      </p:sp>
      <p:pic>
        <p:nvPicPr>
          <p:cNvPr id="40" name="音频 39">
            <a:hlinkClick r:id="" action="ppaction://media"/>
            <a:extLst>
              <a:ext uri="{FF2B5EF4-FFF2-40B4-BE49-F238E27FC236}">
                <a16:creationId xmlns:a16="http://schemas.microsoft.com/office/drawing/2014/main" id="{5019A95A-C9A2-4930-988A-BC8F14A9BF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2B690BD-0F4D-D340-8B6A-B298DA8093A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048" y="1891139"/>
            <a:ext cx="8064500" cy="31115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6718E58-AD20-5045-883E-FDC5918C46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048" y="3902255"/>
            <a:ext cx="8064500" cy="172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27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41"/>
    </mc:Choice>
    <mc:Fallback xmlns="">
      <p:transition spd="slow" advTm="94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Case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Study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lang="en" altLang="zh-CN" dirty="0"/>
              <a:t>To help understand the model combination, we also conducted an case study</a:t>
            </a:r>
            <a:r>
              <a:rPr lang="en-US" altLang="zh-CN" dirty="0"/>
              <a:t>.</a:t>
            </a:r>
            <a:endParaRPr kumimoji="1" lang="en-US" altLang="zh-CN" dirty="0"/>
          </a:p>
        </p:txBody>
      </p:sp>
      <p:pic>
        <p:nvPicPr>
          <p:cNvPr id="92" name="音频 91">
            <a:hlinkClick r:id="" action="ppaction://media"/>
            <a:extLst>
              <a:ext uri="{FF2B5EF4-FFF2-40B4-BE49-F238E27FC236}">
                <a16:creationId xmlns:a16="http://schemas.microsoft.com/office/drawing/2014/main" id="{48D427DF-633B-4CB0-94F8-4383888736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4A2884E-C11C-D84E-AF87-0D96A8B6AB1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6944"/>
            <a:ext cx="12192000" cy="367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9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35"/>
    </mc:Choice>
    <mc:Fallback xmlns="">
      <p:transition spd="slow" advTm="13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Case</a:t>
            </a:r>
            <a:r>
              <a:rPr kumimoji="1" lang="zh-CN" altLang="en-US" dirty="0"/>
              <a:t> </a:t>
            </a:r>
            <a:r>
              <a:rPr kumimoji="1" lang="en-US" altLang="zh-CN" dirty="0"/>
              <a:t>Study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lang="en" altLang="zh-CN" dirty="0"/>
              <a:t>To understand the weakness of </a:t>
            </a:r>
            <a:r>
              <a:rPr lang="en" altLang="zh-CN" dirty="0" err="1"/>
              <a:t>OCoR</a:t>
            </a:r>
            <a:r>
              <a:rPr lang="en" altLang="zh-CN" dirty="0"/>
              <a:t>, we also conducted another case study on examples where </a:t>
            </a:r>
            <a:r>
              <a:rPr lang="en" altLang="zh-CN" dirty="0" err="1"/>
              <a:t>OCoR</a:t>
            </a:r>
            <a:r>
              <a:rPr lang="en" altLang="zh-CN" dirty="0"/>
              <a:t> does not work well compared with the </a:t>
            </a:r>
            <a:r>
              <a:rPr lang="en" altLang="zh-CN" dirty="0" err="1"/>
              <a:t>CoaCor</a:t>
            </a:r>
            <a:endParaRPr kumimoji="1" lang="en-US" altLang="zh-CN" dirty="0"/>
          </a:p>
        </p:txBody>
      </p:sp>
      <p:pic>
        <p:nvPicPr>
          <p:cNvPr id="92" name="音频 91">
            <a:hlinkClick r:id="" action="ppaction://media"/>
            <a:extLst>
              <a:ext uri="{FF2B5EF4-FFF2-40B4-BE49-F238E27FC236}">
                <a16:creationId xmlns:a16="http://schemas.microsoft.com/office/drawing/2014/main" id="{48D427DF-633B-4CB0-94F8-4383888736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58CD426-49A0-2C4E-9008-8365D4306D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348" y="2171700"/>
            <a:ext cx="68199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89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35"/>
    </mc:Choice>
    <mc:Fallback xmlns="">
      <p:transition spd="slow" advTm="13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" y="2686677"/>
            <a:ext cx="4497572" cy="1144481"/>
          </a:xfrm>
          <a:prstGeom prst="rect">
            <a:avLst/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altLang="zh-CN" sz="2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4497572" y="2892010"/>
            <a:ext cx="5225161" cy="1023159"/>
          </a:xfrm>
          <a:prstGeom prst="rect">
            <a:avLst/>
          </a:prstGeom>
          <a:noFill/>
        </p:spPr>
        <p:txBody>
          <a:bodyPr lIns="72000" rIns="7200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5400" dirty="0">
                <a:solidFill>
                  <a:srgbClr val="9B0000"/>
                </a:solidFill>
              </a:rPr>
              <a:t>Introduction</a:t>
            </a:r>
            <a:endParaRPr lang="zh-CN" altLang="en-US" sz="5400" dirty="0">
              <a:solidFill>
                <a:srgbClr val="9B0000"/>
              </a:solidFill>
            </a:endParaRPr>
          </a:p>
        </p:txBody>
      </p:sp>
      <p:sp>
        <p:nvSpPr>
          <p:cNvPr id="27" name="标题 3"/>
          <p:cNvSpPr txBox="1">
            <a:spLocks/>
          </p:cNvSpPr>
          <p:nvPr/>
        </p:nvSpPr>
        <p:spPr>
          <a:xfrm>
            <a:off x="4719479" y="2446072"/>
            <a:ext cx="2390674" cy="573810"/>
          </a:xfrm>
          <a:prstGeom prst="rect">
            <a:avLst/>
          </a:prstGeom>
          <a:noFill/>
        </p:spPr>
        <p:txBody>
          <a:bodyPr vert="horz" lIns="72000" tIns="45720" rIns="7200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2400" dirty="0">
                <a:solidFill>
                  <a:srgbClr val="9B0000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PART ONE</a:t>
            </a:r>
            <a:endParaRPr lang="zh-CN" altLang="en-US" sz="2400" dirty="0">
              <a:solidFill>
                <a:srgbClr val="9B0000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3143893" y="2842831"/>
            <a:ext cx="763053" cy="763053"/>
          </a:xfrm>
          <a:prstGeom prst="ellips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半闭框 2"/>
          <p:cNvSpPr>
            <a:spLocks noChangeAspect="1"/>
          </p:cNvSpPr>
          <p:nvPr/>
        </p:nvSpPr>
        <p:spPr>
          <a:xfrm rot="8122297">
            <a:off x="3349439" y="3097616"/>
            <a:ext cx="253480" cy="253480"/>
          </a:xfrm>
          <a:prstGeom prst="halfFrame">
            <a:avLst>
              <a:gd name="adj1" fmla="val 12588"/>
              <a:gd name="adj2" fmla="val 13575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3D5035D2-5408-4511-8525-87C533EA67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54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217"/>
    </mc:Choice>
    <mc:Fallback xmlns="">
      <p:transition advTm="4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>
            <a:normAutofit/>
          </a:bodyPr>
          <a:lstStyle/>
          <a:p>
            <a:r>
              <a:rPr lang="en-US" altLang="zh-CN" dirty="0"/>
              <a:t>We propose </a:t>
            </a:r>
            <a:r>
              <a:rPr lang="en-US" altLang="zh-CN" dirty="0" err="1"/>
              <a:t>OCoR</a:t>
            </a:r>
            <a:r>
              <a:rPr lang="en-US" altLang="zh-CN" dirty="0"/>
              <a:t> for code retrieval. </a:t>
            </a:r>
          </a:p>
          <a:p>
            <a:pPr lvl="1"/>
            <a:r>
              <a:rPr kumimoji="1" lang="en-US" altLang="zh-CN" dirty="0"/>
              <a:t>Represent each word by combining the representations of the characters within it</a:t>
            </a:r>
          </a:p>
          <a:p>
            <a:pPr lvl="1"/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" altLang="zh-CN" dirty="0"/>
              <a:t>a novel overlap matrix to represent the degrees of overlaps</a:t>
            </a:r>
            <a:r>
              <a:rPr lang="en-US" altLang="zh-CN" dirty="0"/>
              <a:t>.</a:t>
            </a:r>
          </a:p>
          <a:p>
            <a:pPr lvl="1"/>
            <a:r>
              <a:rPr lang="en-US" altLang="zh-CN" dirty="0"/>
              <a:t>C</a:t>
            </a:r>
            <a:r>
              <a:rPr lang="en" altLang="zh-CN" dirty="0" err="1"/>
              <a:t>ombine</a:t>
            </a:r>
            <a:r>
              <a:rPr lang="en" altLang="zh-CN" dirty="0"/>
              <a:t> different models by integrate the relevance scores</a:t>
            </a:r>
            <a:endParaRPr lang="en-US" altLang="zh-CN" dirty="0"/>
          </a:p>
          <a:p>
            <a:r>
              <a:rPr lang="en-US" altLang="zh-CN" dirty="0"/>
              <a:t>The experimental results show that our model significantly outperforms existing approaches. </a:t>
            </a:r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13711107-9399-4134-96F4-7B454B9832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012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734"/>
    </mc:Choice>
    <mc:Fallback xmlns="">
      <p:transition spd="slow" advTm="30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5"/>
          <p:cNvSpPr/>
          <p:nvPr/>
        </p:nvSpPr>
        <p:spPr>
          <a:xfrm>
            <a:off x="0" y="2619000"/>
            <a:ext cx="12192000" cy="1620000"/>
          </a:xfrm>
          <a:prstGeom prst="rect">
            <a:avLst/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US" altLang="zh-CN" sz="54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Thanks</a:t>
            </a:r>
          </a:p>
        </p:txBody>
      </p:sp>
      <p:sp>
        <p:nvSpPr>
          <p:cNvPr id="5" name="矩形 1"/>
          <p:cNvSpPr/>
          <p:nvPr/>
        </p:nvSpPr>
        <p:spPr>
          <a:xfrm>
            <a:off x="0" y="4745421"/>
            <a:ext cx="12192000" cy="21125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bIns="72000" rtlCol="0" anchor="ctr" anchorCtr="0"/>
          <a:lstStyle/>
          <a:p>
            <a:pPr algn="ctr"/>
            <a:endParaRPr lang="zh-CN" altLang="en-US" sz="7200" b="1" dirty="0">
              <a:solidFill>
                <a:srgbClr val="9B0000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970" y="475790"/>
            <a:ext cx="1260000" cy="1260000"/>
          </a:xfrm>
          <a:prstGeom prst="rect">
            <a:avLst/>
          </a:prstGeom>
        </p:spPr>
      </p:pic>
      <p:pic>
        <p:nvPicPr>
          <p:cNvPr id="10" name="Picture 2" descr="https://dss1.bdstatic.com/6OF1bjeh1BF3odCf/it/u=2699415600,2291431507&amp;fm=74&amp;app=80&amp;f=JPEG&amp;size=f121,121?sec=1880279984&amp;t=1ce7a8dad28f0268037808b5200eba9b">
            <a:extLst>
              <a:ext uri="{FF2B5EF4-FFF2-40B4-BE49-F238E27FC236}">
                <a16:creationId xmlns:a16="http://schemas.microsoft.com/office/drawing/2014/main" id="{0F5226E1-BF5B-481E-BE21-59F6580825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032" y="475790"/>
            <a:ext cx="1260000" cy="126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标题 1">
            <a:extLst>
              <a:ext uri="{FF2B5EF4-FFF2-40B4-BE49-F238E27FC236}">
                <a16:creationId xmlns:a16="http://schemas.microsoft.com/office/drawing/2014/main" id="{FB5C8A03-551C-4A81-A056-531C7CAED803}"/>
              </a:ext>
            </a:extLst>
          </p:cNvPr>
          <p:cNvSpPr txBox="1">
            <a:spLocks/>
          </p:cNvSpPr>
          <p:nvPr/>
        </p:nvSpPr>
        <p:spPr>
          <a:xfrm>
            <a:off x="1523998" y="4414295"/>
            <a:ext cx="9144000" cy="145533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j-cs"/>
              </a:defRPr>
            </a:lvl1pPr>
          </a:lstStyle>
          <a:p>
            <a:pPr>
              <a:lnSpc>
                <a:spcPct val="125000"/>
              </a:lnSpc>
            </a:pPr>
            <a:r>
              <a:rPr lang="en-US" altLang="zh-CN" sz="2000" dirty="0" err="1"/>
              <a:t>Zeyu</a:t>
            </a:r>
            <a:r>
              <a:rPr lang="en-US" altLang="zh-CN" sz="2000" dirty="0"/>
              <a:t> Sun</a:t>
            </a:r>
            <a:r>
              <a:rPr lang="en-US" altLang="zh-CN" sz="2000" b="0" dirty="0"/>
              <a:t>, </a:t>
            </a:r>
            <a:r>
              <a:rPr lang="en-US" altLang="zh-CN" sz="2000" b="0" dirty="0" err="1"/>
              <a:t>Qihao</a:t>
            </a:r>
            <a:r>
              <a:rPr lang="en-US" altLang="zh-CN" sz="2000" b="0" dirty="0"/>
              <a:t> Zhu, Yingfei </a:t>
            </a:r>
            <a:r>
              <a:rPr lang="en-US" altLang="zh-CN" sz="2000" b="0" dirty="0" err="1"/>
              <a:t>Xiong</a:t>
            </a:r>
            <a:r>
              <a:rPr lang="en-US" altLang="zh-CN" sz="2000" b="0" dirty="0"/>
              <a:t>, </a:t>
            </a:r>
            <a:r>
              <a:rPr lang="en-US" altLang="zh-CN" sz="2000" b="0" dirty="0" err="1"/>
              <a:t>Yican</a:t>
            </a:r>
            <a:r>
              <a:rPr lang="en-US" altLang="zh-CN" sz="2000" b="0" dirty="0"/>
              <a:t> Sun, Lili </a:t>
            </a:r>
            <a:r>
              <a:rPr lang="en-US" altLang="zh-CN" sz="2000" b="0" dirty="0" err="1"/>
              <a:t>Mou</a:t>
            </a:r>
            <a:r>
              <a:rPr lang="en-US" altLang="zh-CN" sz="2000" b="0" dirty="0"/>
              <a:t>, Lu Zhang</a:t>
            </a:r>
          </a:p>
          <a:p>
            <a:pPr>
              <a:lnSpc>
                <a:spcPct val="125000"/>
              </a:lnSpc>
            </a:pPr>
            <a:r>
              <a:rPr lang="en-US" altLang="zh-CN" sz="2000" b="0" dirty="0" err="1">
                <a:solidFill>
                  <a:srgbClr val="FF0000"/>
                </a:solidFill>
              </a:rPr>
              <a:t>szy</a:t>
            </a:r>
            <a:r>
              <a:rPr lang="en-US" altLang="zh-CN" sz="2000" b="0" dirty="0">
                <a:solidFill>
                  <a:srgbClr val="FF0000"/>
                </a:solidFill>
              </a:rPr>
              <a:t>_@</a:t>
            </a:r>
            <a:r>
              <a:rPr lang="en-US" altLang="zh-CN" sz="2000" b="0" dirty="0" err="1">
                <a:solidFill>
                  <a:srgbClr val="FF0000"/>
                </a:solidFill>
              </a:rPr>
              <a:t>pku.edu.cn</a:t>
            </a:r>
            <a:endParaRPr lang="zh-CN" altLang="en-US" sz="2000" b="0" dirty="0">
              <a:solidFill>
                <a:srgbClr val="FF0000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C9DACC5-8346-4E3C-8641-01B282CDF2F1}"/>
              </a:ext>
            </a:extLst>
          </p:cNvPr>
          <p:cNvSpPr/>
          <p:nvPr/>
        </p:nvSpPr>
        <p:spPr>
          <a:xfrm>
            <a:off x="1236318" y="4322362"/>
            <a:ext cx="97193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err="1">
                <a:solidFill>
                  <a:srgbClr val="9B0000"/>
                </a:solidFill>
              </a:rPr>
              <a:t>TreeGen</a:t>
            </a:r>
            <a:r>
              <a:rPr lang="en-US" altLang="zh-CN" sz="2400" dirty="0">
                <a:solidFill>
                  <a:srgbClr val="9B0000"/>
                </a:solidFill>
              </a:rPr>
              <a:t>: A Tree-Based Transformer Architecture for Code Generation</a:t>
            </a:r>
            <a:endParaRPr lang="zh-CN" altLang="en-US" sz="2400" dirty="0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C4223B8D-8745-0D4C-B479-F795123C90AA}"/>
              </a:ext>
            </a:extLst>
          </p:cNvPr>
          <p:cNvSpPr txBox="1">
            <a:spLocks/>
          </p:cNvSpPr>
          <p:nvPr/>
        </p:nvSpPr>
        <p:spPr>
          <a:xfrm>
            <a:off x="1523999" y="5493653"/>
            <a:ext cx="9144000" cy="145533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j-cs"/>
              </a:defRPr>
            </a:lvl1pPr>
          </a:lstStyle>
          <a:p>
            <a:pPr>
              <a:lnSpc>
                <a:spcPct val="125000"/>
              </a:lnSpc>
            </a:pPr>
            <a:r>
              <a:rPr lang="en-US" altLang="zh-CN" sz="2000" dirty="0">
                <a:hlinkClick r:id="rId7"/>
              </a:rPr>
              <a:t>https://github.com/zysszy/AAAI20-ORAL-POSTER</a:t>
            </a:r>
            <a:endParaRPr lang="en-US" altLang="zh-CN" sz="2000" dirty="0"/>
          </a:p>
          <a:p>
            <a:pPr>
              <a:lnSpc>
                <a:spcPct val="125000"/>
              </a:lnSpc>
            </a:pPr>
            <a:r>
              <a:rPr lang="en-US" altLang="zh-CN" sz="2000" dirty="0">
                <a:hlinkClick r:id="rId7"/>
              </a:rPr>
              <a:t>https://github.com/zysszy/TreeGen</a:t>
            </a:r>
            <a:endParaRPr lang="zh-CN" altLang="en-US" sz="2000" b="0" dirty="0"/>
          </a:p>
          <a:p>
            <a:pPr>
              <a:lnSpc>
                <a:spcPct val="125000"/>
              </a:lnSpc>
            </a:pPr>
            <a:endParaRPr lang="zh-CN" altLang="en-US" sz="2000" b="0" dirty="0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C1074351-1224-4A26-9304-0645FD744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1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679"/>
    </mc:Choice>
    <mc:Fallback xmlns="">
      <p:transition advTm="16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Code Retrieval </a:t>
            </a:r>
            <a:endParaRPr kumimoji="1" lang="zh-CN" altLang="en-US" dirty="0"/>
          </a:p>
        </p:txBody>
      </p:sp>
      <p:pic>
        <p:nvPicPr>
          <p:cNvPr id="5" name="音频 4">
            <a:hlinkClick r:id="" action="ppaction://media"/>
            <a:extLst>
              <a:ext uri="{FF2B5EF4-FFF2-40B4-BE49-F238E27FC236}">
                <a16:creationId xmlns:a16="http://schemas.microsoft.com/office/drawing/2014/main" id="{AA267E72-A08C-466A-928A-7A3027700F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6" name="圆角矩形 5">
            <a:extLst>
              <a:ext uri="{FF2B5EF4-FFF2-40B4-BE49-F238E27FC236}">
                <a16:creationId xmlns:a16="http://schemas.microsoft.com/office/drawing/2014/main" id="{F47D203B-8C1A-8A4F-AEE1-B02C6A67587C}"/>
              </a:ext>
            </a:extLst>
          </p:cNvPr>
          <p:cNvSpPr/>
          <p:nvPr/>
        </p:nvSpPr>
        <p:spPr>
          <a:xfrm>
            <a:off x="637309" y="1896035"/>
            <a:ext cx="2810435" cy="2699497"/>
          </a:xfrm>
          <a:prstGeom prst="roundRect">
            <a:avLst/>
          </a:prstGeom>
          <a:ln w="28575"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108000" tIns="72000" rIns="108000" bIns="72000" rtlCol="0" anchor="t" anchorCtr="0"/>
          <a:lstStyle/>
          <a:p>
            <a:pPr algn="ctr">
              <a:lnSpc>
                <a:spcPct val="114000"/>
              </a:lnSpc>
            </a:pPr>
            <a:r>
              <a:rPr kumimoji="1" lang="en-US" altLang="zh-CN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SQL</a:t>
            </a:r>
            <a:r>
              <a:rPr kumimoji="1" lang="zh-CN" altLang="en-US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Query</a:t>
            </a:r>
            <a:r>
              <a:rPr kumimoji="1" lang="zh-CN" altLang="en-US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for</a:t>
            </a:r>
            <a:r>
              <a:rPr kumimoji="1" lang="zh-CN" altLang="en-US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</a:p>
          <a:p>
            <a:pPr algn="ctr">
              <a:lnSpc>
                <a:spcPct val="114000"/>
              </a:lnSpc>
            </a:pPr>
            <a:endParaRPr kumimoji="1" lang="en-US" altLang="zh-CN" sz="1600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Rows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linked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by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one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joint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table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rgbClr val="9B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INSERT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to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another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rgbClr val="0070C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joint</a:t>
            </a:r>
            <a:r>
              <a:rPr kumimoji="1" lang="zh-CN" altLang="en-US" sz="2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solidFill>
                  <a:srgbClr val="00B0F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table</a:t>
            </a:r>
            <a:endParaRPr kumimoji="1" lang="zh-CN" altLang="en-US" sz="2000" dirty="0">
              <a:solidFill>
                <a:srgbClr val="00B0F0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E07FFC2C-B9C6-4C41-A08E-1D968CB21960}"/>
              </a:ext>
            </a:extLst>
          </p:cNvPr>
          <p:cNvSpPr/>
          <p:nvPr/>
        </p:nvSpPr>
        <p:spPr>
          <a:xfrm>
            <a:off x="3576918" y="1896036"/>
            <a:ext cx="6494589" cy="2699496"/>
          </a:xfrm>
          <a:prstGeom prst="roundRect">
            <a:avLst/>
          </a:prstGeom>
          <a:ln w="28575"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108000" tIns="72000" rIns="108000" bIns="72000" rtlCol="0" anchor="t" anchorCtr="0"/>
          <a:lstStyle/>
          <a:p>
            <a:pPr marL="342900" indent="-342900">
              <a:lnSpc>
                <a:spcPct val="114000"/>
              </a:lnSpc>
              <a:buFont typeface="+mj-lt"/>
              <a:buAutoNum type="arabicPeriod"/>
            </a:pPr>
            <a:r>
              <a:rPr kumimoji="1" lang="en-US" altLang="zh-CN" sz="1600" dirty="0">
                <a:solidFill>
                  <a:srgbClr val="9B0000"/>
                </a:solidFill>
                <a:latin typeface="+mj-lt"/>
                <a:ea typeface="Microsoft YaHei" panose="020B0503020204020204" pitchFamily="34" charset="-122"/>
              </a:rPr>
              <a:t>insert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into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rgbClr val="0070C0"/>
                </a:solidFill>
                <a:latin typeface="+mj-lt"/>
                <a:ea typeface="Microsoft YaHei" panose="020B0503020204020204" pitchFamily="34" charset="-122"/>
              </a:rPr>
              <a:t>joint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_</a:t>
            </a:r>
            <a:r>
              <a:rPr kumimoji="1" lang="en-US" altLang="zh-CN" sz="1600" dirty="0" err="1">
                <a:solidFill>
                  <a:srgbClr val="00B0F0"/>
                </a:solidFill>
                <a:latin typeface="+mj-lt"/>
                <a:ea typeface="Microsoft YaHei" panose="020B0503020204020204" pitchFamily="34" charset="-122"/>
              </a:rPr>
              <a:t>table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_b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(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sid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,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uid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)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select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students.sid,1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as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uid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from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student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s,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rgbClr val="0070C0"/>
                </a:solidFill>
                <a:latin typeface="+mj-lt"/>
                <a:ea typeface="Microsoft YaHei" panose="020B0503020204020204" pitchFamily="34" charset="-122"/>
              </a:rPr>
              <a:t>joint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_</a:t>
            </a:r>
            <a:r>
              <a:rPr kumimoji="1" lang="en-US" altLang="zh-CN" sz="1600" dirty="0" err="1">
                <a:solidFill>
                  <a:srgbClr val="00B0F0"/>
                </a:solidFill>
                <a:latin typeface="+mj-lt"/>
                <a:ea typeface="Microsoft YaHei" panose="020B0503020204020204" pitchFamily="34" charset="-122"/>
              </a:rPr>
              <a:t>table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_a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a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where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s.sid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=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a.sid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and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hid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=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3;</a:t>
            </a:r>
          </a:p>
          <a:p>
            <a:pPr marL="457200" indent="-457200">
              <a:lnSpc>
                <a:spcPct val="114000"/>
              </a:lnSpc>
              <a:buFont typeface="+mj-lt"/>
              <a:buAutoNum type="arabicPeriod"/>
            </a:pPr>
            <a:endParaRPr kumimoji="1" lang="en-US" altLang="zh-CN" sz="1600" dirty="0">
              <a:solidFill>
                <a:schemeClr val="tx1"/>
              </a:solidFill>
              <a:latin typeface="+mj-lt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14000"/>
              </a:lnSpc>
              <a:buFont typeface="+mj-lt"/>
              <a:buAutoNum type="arabicPeriod"/>
            </a:pP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select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e.lastname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,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d.department_name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from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employees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a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left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join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departments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d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on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d.departmentid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=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e.departmentid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endParaRPr kumimoji="1" lang="en-US" altLang="zh-CN" sz="1600" dirty="0">
              <a:solidFill>
                <a:schemeClr val="tx1"/>
              </a:solidFill>
              <a:latin typeface="+mj-lt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14000"/>
              </a:lnSpc>
              <a:buFont typeface="+mj-lt"/>
              <a:buAutoNum type="arabicPeriod"/>
            </a:pPr>
            <a:endParaRPr kumimoji="1" lang="en-US" altLang="zh-CN" sz="1600" dirty="0">
              <a:solidFill>
                <a:schemeClr val="tx1"/>
              </a:solidFill>
              <a:latin typeface="+mj-lt"/>
              <a:ea typeface="Microsoft YaHei" panose="020B0503020204020204" pitchFamily="34" charset="-122"/>
            </a:endParaRPr>
          </a:p>
          <a:p>
            <a:pPr marL="457200" indent="-457200">
              <a:lnSpc>
                <a:spcPct val="114000"/>
              </a:lnSpc>
              <a:buFont typeface="+mj-lt"/>
              <a:buAutoNum type="arabicPeriod"/>
            </a:pP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select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a.cname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,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count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(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b.name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)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from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idtb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a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left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join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usrs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b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on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(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a.cid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=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b.cid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)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group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by</a:t>
            </a:r>
            <a:r>
              <a:rPr kumimoji="1" lang="zh-CN" altLang="en-US" sz="1600" dirty="0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 </a:t>
            </a:r>
            <a:r>
              <a:rPr kumimoji="1" lang="en-US" altLang="zh-CN" sz="1600" dirty="0" err="1">
                <a:solidFill>
                  <a:schemeClr val="tx1"/>
                </a:solidFill>
                <a:latin typeface="+mj-lt"/>
                <a:ea typeface="Microsoft YaHei" panose="020B0503020204020204" pitchFamily="34" charset="-122"/>
              </a:rPr>
              <a:t>a.cname</a:t>
            </a:r>
            <a:endParaRPr kumimoji="1" lang="zh-CN" altLang="en-US" sz="1600" dirty="0">
              <a:solidFill>
                <a:schemeClr val="tx1"/>
              </a:solidFill>
              <a:latin typeface="+mj-lt"/>
              <a:ea typeface="Microsoft YaHei" panose="020B0503020204020204" pitchFamily="34" charset="-122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EDEF23D8-E08A-1B43-9560-4537617A4858}"/>
              </a:ext>
            </a:extLst>
          </p:cNvPr>
          <p:cNvSpPr/>
          <p:nvPr/>
        </p:nvSpPr>
        <p:spPr>
          <a:xfrm>
            <a:off x="10308259" y="1881987"/>
            <a:ext cx="1180479" cy="2699497"/>
          </a:xfrm>
          <a:prstGeom prst="roundRect">
            <a:avLst/>
          </a:prstGeom>
          <a:ln w="28575"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lIns="108000" tIns="72000" rIns="108000" bIns="72000" rtlCol="0" anchor="t" anchorCtr="0"/>
          <a:lstStyle/>
          <a:p>
            <a:pPr algn="ctr">
              <a:lnSpc>
                <a:spcPct val="114000"/>
              </a:lnSpc>
            </a:pPr>
            <a:endParaRPr kumimoji="1" lang="en-US" altLang="zh-CN" sz="16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>
              <a:lnSpc>
                <a:spcPct val="114000"/>
              </a:lnSpc>
            </a:pPr>
            <a:r>
              <a:rPr kumimoji="1" lang="en-US" altLang="zh-CN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0.98</a:t>
            </a:r>
          </a:p>
          <a:p>
            <a:pPr algn="ctr">
              <a:lnSpc>
                <a:spcPct val="114000"/>
              </a:lnSpc>
            </a:pPr>
            <a:endParaRPr kumimoji="1" lang="en-US" altLang="zh-CN" sz="1600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endParaRPr kumimoji="1" lang="en-US" altLang="zh-CN" sz="1600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r>
              <a:rPr kumimoji="1" lang="en-US" altLang="zh-CN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0.32</a:t>
            </a:r>
          </a:p>
          <a:p>
            <a:pPr algn="ctr">
              <a:lnSpc>
                <a:spcPct val="114000"/>
              </a:lnSpc>
            </a:pPr>
            <a:endParaRPr kumimoji="1" lang="en-US" altLang="zh-CN" sz="1600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endParaRPr kumimoji="1" lang="en-US" altLang="zh-CN" sz="1600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r>
              <a:rPr kumimoji="1" lang="en-US" altLang="zh-CN" sz="16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0.34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A93BCDBF-F8A8-EF4A-BEEE-586BF873AA5E}"/>
              </a:ext>
            </a:extLst>
          </p:cNvPr>
          <p:cNvSpPr/>
          <p:nvPr/>
        </p:nvSpPr>
        <p:spPr>
          <a:xfrm>
            <a:off x="3818966" y="2043953"/>
            <a:ext cx="5903258" cy="699247"/>
          </a:xfrm>
          <a:prstGeom prst="round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marL="342900" indent="-342900" algn="ctr">
              <a:lnSpc>
                <a:spcPct val="114000"/>
              </a:lnSpc>
              <a:buFont typeface="+mj-lt"/>
              <a:buAutoNum type="arabicPeriod"/>
            </a:pP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D3AF9D73-F3CE-8A45-ACBC-40D5EE85854B}"/>
              </a:ext>
            </a:extLst>
          </p:cNvPr>
          <p:cNvSpPr/>
          <p:nvPr/>
        </p:nvSpPr>
        <p:spPr>
          <a:xfrm>
            <a:off x="10348601" y="2048435"/>
            <a:ext cx="1107142" cy="699247"/>
          </a:xfrm>
          <a:prstGeom prst="round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marL="342900" indent="-342900" algn="ctr">
              <a:lnSpc>
                <a:spcPct val="114000"/>
              </a:lnSpc>
              <a:buFont typeface="+mj-lt"/>
              <a:buAutoNum type="arabicPeriod"/>
            </a:pP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A52908E-AB50-A64D-9754-2DB5C92AD317}"/>
              </a:ext>
            </a:extLst>
          </p:cNvPr>
          <p:cNvSpPr txBox="1"/>
          <p:nvPr/>
        </p:nvSpPr>
        <p:spPr>
          <a:xfrm>
            <a:off x="1035424" y="4814047"/>
            <a:ext cx="2124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Natural</a:t>
            </a:r>
            <a:r>
              <a:rPr kumimoji="1" lang="zh-CN" altLang="en-US" dirty="0"/>
              <a:t> </a:t>
            </a:r>
            <a:r>
              <a:rPr kumimoji="1" lang="en-US" altLang="zh-CN" dirty="0"/>
              <a:t>Language </a:t>
            </a:r>
          </a:p>
          <a:p>
            <a:pPr algn="ctr"/>
            <a:r>
              <a:rPr kumimoji="1" lang="en-US" altLang="zh-CN" dirty="0"/>
              <a:t>Description </a:t>
            </a:r>
            <a:endParaRPr kumimoji="1"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C03A7ED-DEF3-114A-8189-F8F7A02A1A7D}"/>
              </a:ext>
            </a:extLst>
          </p:cNvPr>
          <p:cNvSpPr txBox="1"/>
          <p:nvPr/>
        </p:nvSpPr>
        <p:spPr>
          <a:xfrm>
            <a:off x="5708277" y="4875366"/>
            <a:ext cx="2124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dirty="0"/>
              <a:t>Candidate Code (SQL)</a:t>
            </a:r>
            <a:endParaRPr kumimoji="1" lang="zh-CN" altLang="en-US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17CBDF2-340E-0F4A-85D1-3E4A4721A0F3}"/>
              </a:ext>
            </a:extLst>
          </p:cNvPr>
          <p:cNvSpPr/>
          <p:nvPr/>
        </p:nvSpPr>
        <p:spPr>
          <a:xfrm>
            <a:off x="10504800" y="4829199"/>
            <a:ext cx="787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/>
              <a:t>Score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1512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18"/>
    </mc:Choice>
    <mc:Fallback xmlns="">
      <p:transition spd="slow" advTm="23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Code Retrieval </a:t>
            </a:r>
            <a:endParaRPr kumimoji="1"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CFEB876-F3BE-4CF0-8D6F-37BAC40653E1}"/>
              </a:ext>
            </a:extLst>
          </p:cNvPr>
          <p:cNvSpPr/>
          <p:nvPr/>
        </p:nvSpPr>
        <p:spPr>
          <a:xfrm>
            <a:off x="84950" y="1485449"/>
            <a:ext cx="2931382" cy="489599"/>
          </a:xfrm>
          <a:prstGeom prst="rect">
            <a:avLst/>
          </a:prstGeom>
          <a:solidFill>
            <a:srgbClr val="FFFA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How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to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open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a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file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in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java</a:t>
            </a:r>
            <a:endParaRPr kumimoji="1" lang="zh-CN" altLang="en-US" dirty="0">
              <a:solidFill>
                <a:schemeClr val="tx1"/>
              </a:solidFill>
              <a:latin typeface="Palatino" charset="0"/>
              <a:ea typeface="Palatino" charset="0"/>
              <a:cs typeface="Palatino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EDB4BA6-3E18-4E0A-A83E-C780A3F5C07C}"/>
              </a:ext>
            </a:extLst>
          </p:cNvPr>
          <p:cNvSpPr/>
          <p:nvPr/>
        </p:nvSpPr>
        <p:spPr>
          <a:xfrm>
            <a:off x="3086100" y="1485449"/>
            <a:ext cx="2803712" cy="489600"/>
          </a:xfrm>
          <a:prstGeom prst="rect">
            <a:avLst/>
          </a:prstGeom>
          <a:solidFill>
            <a:srgbClr val="FFE4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How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to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initialize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an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array</a:t>
            </a:r>
            <a:endParaRPr kumimoji="1" lang="zh-CN" altLang="en-US" dirty="0">
              <a:solidFill>
                <a:schemeClr val="tx1"/>
              </a:solidFill>
              <a:latin typeface="Palatino" charset="0"/>
              <a:ea typeface="Palatino" charset="0"/>
              <a:cs typeface="Palatino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2E5D9C7-59F6-4737-ACFA-09F7405449BD}"/>
              </a:ext>
            </a:extLst>
          </p:cNvPr>
          <p:cNvSpPr/>
          <p:nvPr/>
        </p:nvSpPr>
        <p:spPr>
          <a:xfrm>
            <a:off x="363071" y="2123104"/>
            <a:ext cx="3516440" cy="355511"/>
          </a:xfrm>
          <a:prstGeom prst="rect">
            <a:avLst/>
          </a:prstGeom>
          <a:solidFill>
            <a:srgbClr val="AF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Use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‘iterator’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to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visit an</a:t>
            </a:r>
            <a:r>
              <a:rPr kumimoji="1" lang="zh-CN" altLang="en-US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  <a:latin typeface="Palatino" charset="0"/>
                <a:ea typeface="Palatino" charset="0"/>
                <a:cs typeface="Palatino" charset="0"/>
              </a:rPr>
              <a:t>array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BB6A314-68A9-4994-AC57-C1E8EDA68B88}"/>
              </a:ext>
            </a:extLst>
          </p:cNvPr>
          <p:cNvSpPr txBox="1"/>
          <p:nvPr/>
        </p:nvSpPr>
        <p:spPr>
          <a:xfrm>
            <a:off x="4217843" y="2100804"/>
            <a:ext cx="3930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/>
              <a:t>…</a:t>
            </a:r>
            <a:endParaRPr kumimoji="1" lang="zh-CN" altLang="en-US" sz="2000" b="1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97CA3D3-064B-4A64-8E75-4146614FEECE}"/>
              </a:ext>
            </a:extLst>
          </p:cNvPr>
          <p:cNvSpPr txBox="1"/>
          <p:nvPr/>
        </p:nvSpPr>
        <p:spPr>
          <a:xfrm>
            <a:off x="6822275" y="1467810"/>
            <a:ext cx="34558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>
                  <a:lumMod val="60000"/>
                  <a:lumOff val="40000"/>
                </a:schemeClr>
              </a:buClr>
              <a:buSzPct val="70000"/>
            </a:pPr>
            <a:r>
              <a:rPr lang="en-US" altLang="zh-CN" sz="2800" dirty="0">
                <a:latin typeface="Times" pitchFamily="2" charset="0"/>
                <a:cs typeface="Times New Roman" panose="02020603050405020304" pitchFamily="18" charset="0"/>
              </a:rPr>
              <a:t>Searching</a:t>
            </a:r>
            <a:r>
              <a:rPr lang="zh-CN" altLang="en-US" sz="2800" dirty="0">
                <a:latin typeface="Times" pitchFamily="2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atin typeface="Times" pitchFamily="2" charset="0"/>
                <a:cs typeface="Times New Roman" panose="02020603050405020304" pitchFamily="18" charset="0"/>
              </a:rPr>
              <a:t>the</a:t>
            </a:r>
            <a:r>
              <a:rPr lang="zh-CN" altLang="en-US" sz="2800" dirty="0">
                <a:latin typeface="Times" pitchFamily="2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>
                <a:latin typeface="Times" pitchFamily="2" charset="0"/>
                <a:cs typeface="Times New Roman" panose="02020603050405020304" pitchFamily="18" charset="0"/>
              </a:rPr>
              <a:t>relevant  code from natural language description.</a:t>
            </a:r>
            <a:endParaRPr lang="zh-CN" altLang="en-US" sz="2800" dirty="0">
              <a:latin typeface="Times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0F9122-22D4-406E-95F2-96CFFB2D3393}"/>
              </a:ext>
            </a:extLst>
          </p:cNvPr>
          <p:cNvGrpSpPr/>
          <p:nvPr/>
        </p:nvGrpSpPr>
        <p:grpSpPr>
          <a:xfrm>
            <a:off x="6747460" y="3685401"/>
            <a:ext cx="4087181" cy="1418866"/>
            <a:chOff x="6467338" y="3520518"/>
            <a:chExt cx="4087181" cy="1418866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20A6AEB2-9B16-437C-B3FC-8E891F49B205}"/>
                </a:ext>
              </a:extLst>
            </p:cNvPr>
            <p:cNvSpPr txBox="1"/>
            <p:nvPr/>
          </p:nvSpPr>
          <p:spPr>
            <a:xfrm>
              <a:off x="6467338" y="4042077"/>
              <a:ext cx="15872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Hans" sz="2800" b="1" dirty="0">
                  <a:solidFill>
                    <a:srgbClr val="00B0F0"/>
                  </a:solidFill>
                  <a:latin typeface="Candara" panose="020E0502030303020204" pitchFamily="34" charset="0"/>
                </a:rPr>
                <a:t>Beginner</a:t>
              </a:r>
              <a:endParaRPr kumimoji="1" lang="zh-CN" altLang="en-US" sz="2800" b="1" dirty="0">
                <a:solidFill>
                  <a:srgbClr val="00B0F0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C2BDD0E4-2DB2-46DE-8D0A-C1A7F9E79788}"/>
                </a:ext>
              </a:extLst>
            </p:cNvPr>
            <p:cNvSpPr txBox="1"/>
            <p:nvPr/>
          </p:nvSpPr>
          <p:spPr>
            <a:xfrm>
              <a:off x="7916051" y="4318015"/>
              <a:ext cx="21515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chemeClr val="accent6">
                      <a:lumMod val="75000"/>
                    </a:schemeClr>
                  </a:solidFill>
                  <a:latin typeface="Candara" panose="020E0502030303020204" pitchFamily="34" charset="0"/>
                </a:rPr>
                <a:t>Programmer</a:t>
              </a:r>
              <a:endParaRPr kumimoji="1" lang="zh-CN" altLang="en-US" sz="2800" b="1" dirty="0">
                <a:solidFill>
                  <a:schemeClr val="accent6">
                    <a:lumMod val="75000"/>
                  </a:schemeClr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78086A62-F61B-4B47-A17F-F3865B93E5EF}"/>
                </a:ext>
              </a:extLst>
            </p:cNvPr>
            <p:cNvSpPr txBox="1"/>
            <p:nvPr/>
          </p:nvSpPr>
          <p:spPr>
            <a:xfrm>
              <a:off x="6705388" y="3600972"/>
              <a:ext cx="384913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800" b="1" dirty="0">
                  <a:solidFill>
                    <a:srgbClr val="921593"/>
                  </a:solidFill>
                  <a:latin typeface="Candara" panose="020E0502030303020204" pitchFamily="34" charset="0"/>
                </a:rPr>
                <a:t>Software </a:t>
              </a:r>
              <a:r>
                <a:rPr kumimoji="1" lang="en-US" altLang="zh-Hans" sz="2800" b="1" dirty="0">
                  <a:solidFill>
                    <a:srgbClr val="921593"/>
                  </a:solidFill>
                  <a:latin typeface="Candara" panose="020E0502030303020204" pitchFamily="34" charset="0"/>
                </a:rPr>
                <a:t> Development</a:t>
              </a:r>
              <a:endParaRPr kumimoji="1" lang="zh-CN" altLang="en-US" sz="2800" b="1" dirty="0">
                <a:solidFill>
                  <a:srgbClr val="921593"/>
                </a:solidFill>
                <a:latin typeface="Candara" panose="020E0502030303020204" pitchFamily="34" charset="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6F944C72-680E-4018-BEA8-BD55767FE1B8}"/>
                </a:ext>
              </a:extLst>
            </p:cNvPr>
            <p:cNvSpPr/>
            <p:nvPr/>
          </p:nvSpPr>
          <p:spPr>
            <a:xfrm>
              <a:off x="6467338" y="3520518"/>
              <a:ext cx="4087181" cy="1418866"/>
            </a:xfrm>
            <a:prstGeom prst="rect">
              <a:avLst/>
            </a:prstGeom>
            <a:noFill/>
            <a:ln w="158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4" name="矩形 23">
            <a:extLst>
              <a:ext uri="{FF2B5EF4-FFF2-40B4-BE49-F238E27FC236}">
                <a16:creationId xmlns:a16="http://schemas.microsoft.com/office/drawing/2014/main" id="{D72B6A5B-ADF5-4D23-8A3F-0132D54450AD}"/>
              </a:ext>
            </a:extLst>
          </p:cNvPr>
          <p:cNvSpPr/>
          <p:nvPr/>
        </p:nvSpPr>
        <p:spPr>
          <a:xfrm>
            <a:off x="1079788" y="3941588"/>
            <a:ext cx="45776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chemeClr val="accent5">
                  <a:lumMod val="60000"/>
                  <a:lumOff val="40000"/>
                </a:schemeClr>
              </a:buClr>
              <a:buSzPct val="70000"/>
            </a:pPr>
            <a:r>
              <a:rPr lang="en-US" altLang="zh-CN" sz="2400" dirty="0">
                <a:latin typeface="Times" pitchFamily="2" charset="0"/>
                <a:cs typeface="Times New Roman" panose="02020603050405020304" pitchFamily="18" charset="0"/>
              </a:rPr>
              <a:t>Code Retrieval is beneficial in various scenarios.</a:t>
            </a:r>
            <a:endParaRPr lang="zh-CN" altLang="en-US" sz="2400" dirty="0">
              <a:latin typeface="Times" pitchFamily="2" charset="0"/>
              <a:cs typeface="Times New Roman" panose="02020603050405020304" pitchFamily="18" charset="0"/>
            </a:endParaRP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5338F698-9264-4666-8512-055D4AE3DC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68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852"/>
    </mc:Choice>
    <mc:Fallback xmlns="">
      <p:transition spd="slow" advTm="27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Code Retrieval 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kumimoji="1" lang="en-US" altLang="zh-CN" dirty="0"/>
              <a:t>State-of-the-art approaches mostly</a:t>
            </a:r>
            <a:r>
              <a:rPr kumimoji="1" lang="zh-CN" altLang="en-US" dirty="0"/>
              <a:t> </a:t>
            </a:r>
            <a:r>
              <a:rPr lang="en" altLang="zh-CN" dirty="0"/>
              <a:t>embed the question and the answer into a high-dimensional vector space</a:t>
            </a:r>
            <a:r>
              <a:rPr lang="en-US" altLang="zh-CN" dirty="0"/>
              <a:t>.</a:t>
            </a:r>
            <a:r>
              <a:rPr lang="en" altLang="zh-CN" dirty="0"/>
              <a:t> </a:t>
            </a:r>
            <a:endParaRPr kumimoji="1" lang="zh-CN" altLang="en-US" dirty="0"/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4960719A-B740-420D-84B5-50E58E79AC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3" name="圆角矩形 2">
            <a:extLst>
              <a:ext uri="{FF2B5EF4-FFF2-40B4-BE49-F238E27FC236}">
                <a16:creationId xmlns:a16="http://schemas.microsoft.com/office/drawing/2014/main" id="{BA33D8B2-7FC0-8D47-BD8F-2877C2289DEC}"/>
              </a:ext>
            </a:extLst>
          </p:cNvPr>
          <p:cNvSpPr/>
          <p:nvPr/>
        </p:nvSpPr>
        <p:spPr>
          <a:xfrm>
            <a:off x="1318592" y="2647122"/>
            <a:ext cx="1881809" cy="781878"/>
          </a:xfrm>
          <a:prstGeom prst="round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08000" tIns="72000" rIns="108000" bIns="72000" rtlCol="0" anchor="t" anchorCtr="0"/>
          <a:lstStyle/>
          <a:p>
            <a:pPr algn="ctr">
              <a:lnSpc>
                <a:spcPct val="114000"/>
              </a:lnSpc>
            </a:pPr>
            <a:r>
              <a:rPr kumimoji="1" lang="en-US" altLang="zh-CN" dirty="0">
                <a:solidFill>
                  <a:schemeClr val="tx1"/>
                </a:solidFill>
              </a:rPr>
              <a:t>Code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tokens</a:t>
            </a:r>
          </a:p>
          <a:p>
            <a:pPr algn="ctr">
              <a:lnSpc>
                <a:spcPct val="114000"/>
              </a:lnSpc>
            </a:pPr>
            <a:r>
              <a:rPr kumimoji="1" lang="en-US" altLang="zh-CN" sz="1400" dirty="0">
                <a:solidFill>
                  <a:schemeClr val="tx1"/>
                </a:solidFill>
              </a:rPr>
              <a:t>tok</a:t>
            </a:r>
            <a:r>
              <a:rPr kumimoji="1" lang="en-US" altLang="zh-CN" sz="1400" baseline="-25000" dirty="0">
                <a:solidFill>
                  <a:schemeClr val="tx1"/>
                </a:solidFill>
              </a:rPr>
              <a:t>1</a:t>
            </a:r>
            <a:r>
              <a:rPr kumimoji="1" lang="en-US" altLang="zh-CN" sz="1400" dirty="0">
                <a:solidFill>
                  <a:schemeClr val="tx1"/>
                </a:solidFill>
              </a:rPr>
              <a:t>, …,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tok</a:t>
            </a:r>
            <a:r>
              <a:rPr kumimoji="1" lang="en-US" altLang="zh-CN" sz="1400" baseline="-25000" dirty="0" err="1">
                <a:solidFill>
                  <a:schemeClr val="tx1"/>
                </a:solidFill>
              </a:rPr>
              <a:t>n</a:t>
            </a:r>
            <a:endParaRPr kumimoji="1" lang="zh-CN" altLang="en-US" sz="1400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endParaRPr kumimoji="1" lang="zh-CN" altLang="en-US" sz="1400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EF85139A-33E5-BF4F-9B0E-549CED19F9D7}"/>
              </a:ext>
            </a:extLst>
          </p:cNvPr>
          <p:cNvSpPr/>
          <p:nvPr/>
        </p:nvSpPr>
        <p:spPr>
          <a:xfrm>
            <a:off x="1318591" y="4211983"/>
            <a:ext cx="1881809" cy="781878"/>
          </a:xfrm>
          <a:prstGeom prst="round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lIns="108000" tIns="72000" rIns="108000" bIns="72000" rtlCol="0" anchor="t" anchorCtr="0"/>
          <a:lstStyle/>
          <a:p>
            <a:pPr algn="ctr">
              <a:lnSpc>
                <a:spcPct val="114000"/>
              </a:lnSpc>
            </a:pPr>
            <a:r>
              <a:rPr kumimoji="1" lang="en-US" altLang="zh-CN" dirty="0">
                <a:solidFill>
                  <a:schemeClr val="tx1"/>
                </a:solidFill>
              </a:rPr>
              <a:t>Query</a:t>
            </a:r>
            <a:r>
              <a:rPr kumimoji="1" lang="zh-CN" altLang="en-US" dirty="0">
                <a:solidFill>
                  <a:schemeClr val="tx1"/>
                </a:solidFill>
              </a:rPr>
              <a:t> </a:t>
            </a:r>
            <a:r>
              <a:rPr kumimoji="1" lang="en-US" altLang="zh-CN" dirty="0">
                <a:solidFill>
                  <a:schemeClr val="tx1"/>
                </a:solidFill>
              </a:rPr>
              <a:t>tokens</a:t>
            </a:r>
          </a:p>
          <a:p>
            <a:pPr algn="ctr">
              <a:lnSpc>
                <a:spcPct val="114000"/>
              </a:lnSpc>
            </a:pPr>
            <a:r>
              <a:rPr kumimoji="1" lang="en-US" altLang="zh-CN" sz="1400" dirty="0">
                <a:solidFill>
                  <a:schemeClr val="tx1"/>
                </a:solidFill>
              </a:rPr>
              <a:t>tok</a:t>
            </a:r>
            <a:r>
              <a:rPr kumimoji="1" lang="en-US" altLang="zh-CN" sz="1400" baseline="-25000" dirty="0">
                <a:solidFill>
                  <a:schemeClr val="tx1"/>
                </a:solidFill>
              </a:rPr>
              <a:t>1</a:t>
            </a:r>
            <a:r>
              <a:rPr kumimoji="1" lang="en-US" altLang="zh-CN" sz="1400" dirty="0">
                <a:solidFill>
                  <a:schemeClr val="tx1"/>
                </a:solidFill>
              </a:rPr>
              <a:t>, …,</a:t>
            </a:r>
            <a:r>
              <a:rPr kumimoji="1" lang="zh-CN" altLang="en-US" sz="1400" dirty="0">
                <a:solidFill>
                  <a:schemeClr val="tx1"/>
                </a:solidFill>
              </a:rPr>
              <a:t> </a:t>
            </a:r>
            <a:r>
              <a:rPr kumimoji="1" lang="en-US" altLang="zh-CN" sz="1400" dirty="0" err="1">
                <a:solidFill>
                  <a:schemeClr val="tx1"/>
                </a:solidFill>
              </a:rPr>
              <a:t>tok</a:t>
            </a:r>
            <a:r>
              <a:rPr kumimoji="1" lang="en-US" altLang="zh-CN" sz="1400" baseline="-25000" dirty="0" err="1">
                <a:solidFill>
                  <a:schemeClr val="tx1"/>
                </a:solidFill>
              </a:rPr>
              <a:t>n</a:t>
            </a:r>
            <a:endParaRPr kumimoji="1" lang="zh-CN" altLang="en-US" sz="1400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endParaRPr kumimoji="1" lang="zh-CN" altLang="en-US" sz="1400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FD8C5422-59CA-054E-A597-97DA126D3DC3}"/>
              </a:ext>
            </a:extLst>
          </p:cNvPr>
          <p:cNvSpPr/>
          <p:nvPr/>
        </p:nvSpPr>
        <p:spPr>
          <a:xfrm>
            <a:off x="4121427" y="2647122"/>
            <a:ext cx="1881809" cy="781878"/>
          </a:xfrm>
          <a:prstGeom prst="roundRect">
            <a:avLst/>
          </a:prstGeom>
          <a:solidFill>
            <a:srgbClr val="1D50A2">
              <a:alpha val="16078"/>
            </a:srgb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08000" tIns="72000" rIns="108000" bIns="72000" rtlCol="0" anchor="t" anchorCtr="0"/>
          <a:lstStyle/>
          <a:p>
            <a:pPr algn="ctr">
              <a:lnSpc>
                <a:spcPct val="114000"/>
              </a:lnSpc>
            </a:pPr>
            <a:r>
              <a:rPr kumimoji="1" lang="en-US" altLang="zh-CN" dirty="0">
                <a:solidFill>
                  <a:schemeClr val="tx1"/>
                </a:solidFill>
              </a:rPr>
              <a:t>Sequence</a:t>
            </a:r>
          </a:p>
          <a:p>
            <a:pPr algn="ctr">
              <a:lnSpc>
                <a:spcPct val="114000"/>
              </a:lnSpc>
            </a:pPr>
            <a:r>
              <a:rPr kumimoji="1" lang="en-US" altLang="zh-CN" dirty="0">
                <a:solidFill>
                  <a:schemeClr val="tx1"/>
                </a:solidFill>
              </a:rPr>
              <a:t>Encoder</a:t>
            </a:r>
            <a:endParaRPr kumimoji="1" lang="zh-CN" altLang="en-US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F52A1AA3-E361-4845-ADBC-D481AD01E6F8}"/>
              </a:ext>
            </a:extLst>
          </p:cNvPr>
          <p:cNvSpPr/>
          <p:nvPr/>
        </p:nvSpPr>
        <p:spPr>
          <a:xfrm>
            <a:off x="4121426" y="4211983"/>
            <a:ext cx="1881809" cy="781878"/>
          </a:xfrm>
          <a:prstGeom prst="roundRect">
            <a:avLst/>
          </a:prstGeom>
          <a:solidFill>
            <a:srgbClr val="3FD200">
              <a:alpha val="21961"/>
            </a:srgb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08000" tIns="72000" rIns="108000" bIns="72000" rtlCol="0" anchor="t" anchorCtr="0"/>
          <a:lstStyle/>
          <a:p>
            <a:pPr algn="ctr">
              <a:lnSpc>
                <a:spcPct val="114000"/>
              </a:lnSpc>
            </a:pPr>
            <a:r>
              <a:rPr kumimoji="1" lang="en-US" altLang="zh-CN" dirty="0">
                <a:solidFill>
                  <a:schemeClr val="tx1"/>
                </a:solidFill>
              </a:rPr>
              <a:t>Sequence</a:t>
            </a:r>
          </a:p>
          <a:p>
            <a:pPr algn="ctr">
              <a:lnSpc>
                <a:spcPct val="114000"/>
              </a:lnSpc>
            </a:pPr>
            <a:r>
              <a:rPr kumimoji="1" lang="en-US" altLang="zh-CN" dirty="0">
                <a:solidFill>
                  <a:schemeClr val="tx1"/>
                </a:solidFill>
              </a:rPr>
              <a:t>Encoder</a:t>
            </a:r>
            <a:endParaRPr kumimoji="1" lang="zh-CN" altLang="en-US" dirty="0">
              <a:solidFill>
                <a:schemeClr val="tx1"/>
              </a:solidFill>
            </a:endParaRPr>
          </a:p>
          <a:p>
            <a:pPr algn="ctr">
              <a:lnSpc>
                <a:spcPct val="114000"/>
              </a:lnSpc>
            </a:pPr>
            <a:endParaRPr kumimoji="1" lang="zh-CN" altLang="en-US" dirty="0">
              <a:solidFill>
                <a:schemeClr val="tx1"/>
              </a:solidFill>
            </a:endParaRPr>
          </a:p>
        </p:txBody>
      </p:sp>
      <p:cxnSp>
        <p:nvCxnSpPr>
          <p:cNvPr id="6" name="直线箭头连接符 5">
            <a:extLst>
              <a:ext uri="{FF2B5EF4-FFF2-40B4-BE49-F238E27FC236}">
                <a16:creationId xmlns:a16="http://schemas.microsoft.com/office/drawing/2014/main" id="{CF8EE545-8B53-0448-9CA0-7760ABB56211}"/>
              </a:ext>
            </a:extLst>
          </p:cNvPr>
          <p:cNvCxnSpPr>
            <a:stCxn id="3" idx="3"/>
            <a:endCxn id="8" idx="1"/>
          </p:cNvCxnSpPr>
          <p:nvPr/>
        </p:nvCxnSpPr>
        <p:spPr>
          <a:xfrm>
            <a:off x="3200401" y="3038061"/>
            <a:ext cx="9210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46F0D9EE-3839-6144-83C7-7D414D487445}"/>
              </a:ext>
            </a:extLst>
          </p:cNvPr>
          <p:cNvCxnSpPr/>
          <p:nvPr/>
        </p:nvCxnSpPr>
        <p:spPr>
          <a:xfrm>
            <a:off x="3200400" y="4602922"/>
            <a:ext cx="9210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13" name="表格 13">
            <a:extLst>
              <a:ext uri="{FF2B5EF4-FFF2-40B4-BE49-F238E27FC236}">
                <a16:creationId xmlns:a16="http://schemas.microsoft.com/office/drawing/2014/main" id="{D7597497-C736-E44E-B9DC-5D60B8320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1890437"/>
              </p:ext>
            </p:extLst>
          </p:nvPr>
        </p:nvGraphicFramePr>
        <p:xfrm>
          <a:off x="6906591" y="2253237"/>
          <a:ext cx="419652" cy="15696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9652">
                  <a:extLst>
                    <a:ext uri="{9D8B030D-6E8A-4147-A177-3AD203B41FA5}">
                      <a16:colId xmlns:a16="http://schemas.microsoft.com/office/drawing/2014/main" val="2912386245"/>
                    </a:ext>
                  </a:extLst>
                </a:gridCol>
              </a:tblGrid>
              <a:tr h="392412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9931136"/>
                  </a:ext>
                </a:extLst>
              </a:tr>
              <a:tr h="392412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352229"/>
                  </a:ext>
                </a:extLst>
              </a:tr>
              <a:tr h="3924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797868"/>
                  </a:ext>
                </a:extLst>
              </a:tr>
              <a:tr h="392412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604121"/>
                  </a:ext>
                </a:extLst>
              </a:tr>
            </a:tbl>
          </a:graphicData>
        </a:graphic>
      </p:graphicFrame>
      <p:graphicFrame>
        <p:nvGraphicFramePr>
          <p:cNvPr id="15" name="表格 13">
            <a:extLst>
              <a:ext uri="{FF2B5EF4-FFF2-40B4-BE49-F238E27FC236}">
                <a16:creationId xmlns:a16="http://schemas.microsoft.com/office/drawing/2014/main" id="{6FAA431C-B492-1949-9B3A-F95AE3E26E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5097745"/>
              </p:ext>
            </p:extLst>
          </p:nvPr>
        </p:nvGraphicFramePr>
        <p:xfrm>
          <a:off x="6906591" y="3871402"/>
          <a:ext cx="419652" cy="1463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419652">
                  <a:extLst>
                    <a:ext uri="{9D8B030D-6E8A-4147-A177-3AD203B41FA5}">
                      <a16:colId xmlns:a16="http://schemas.microsoft.com/office/drawing/2014/main" val="2912386245"/>
                    </a:ext>
                  </a:extLst>
                </a:gridCol>
              </a:tblGrid>
              <a:tr h="36493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9931136"/>
                  </a:ext>
                </a:extLst>
              </a:tr>
              <a:tr h="364938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352229"/>
                  </a:ext>
                </a:extLst>
              </a:tr>
              <a:tr h="364938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797868"/>
                  </a:ext>
                </a:extLst>
              </a:tr>
              <a:tr h="364938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604121"/>
                  </a:ext>
                </a:extLst>
              </a:tr>
            </a:tbl>
          </a:graphicData>
        </a:graphic>
      </p:graphicFrame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4746FBAA-08DD-224D-B5B9-F4F483733E48}"/>
              </a:ext>
            </a:extLst>
          </p:cNvPr>
          <p:cNvCxnSpPr>
            <a:stCxn id="8" idx="3"/>
            <a:endCxn id="13" idx="1"/>
          </p:cNvCxnSpPr>
          <p:nvPr/>
        </p:nvCxnSpPr>
        <p:spPr>
          <a:xfrm>
            <a:off x="6003236" y="3038061"/>
            <a:ext cx="9033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141B79E3-4E9D-B04C-9625-7CE9EE2554BB}"/>
              </a:ext>
            </a:extLst>
          </p:cNvPr>
          <p:cNvCxnSpPr/>
          <p:nvPr/>
        </p:nvCxnSpPr>
        <p:spPr>
          <a:xfrm>
            <a:off x="6003236" y="4602922"/>
            <a:ext cx="90335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6C44E57E-D933-9749-B04F-359D0375AB50}"/>
              </a:ext>
            </a:extLst>
          </p:cNvPr>
          <p:cNvSpPr txBox="1"/>
          <p:nvPr/>
        </p:nvSpPr>
        <p:spPr>
          <a:xfrm>
            <a:off x="8103705" y="3634150"/>
            <a:ext cx="2107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Distance</a:t>
            </a:r>
            <a:endParaRPr kumimoji="1" lang="zh-CN" altLang="en-US" dirty="0"/>
          </a:p>
        </p:txBody>
      </p:sp>
      <p:cxnSp>
        <p:nvCxnSpPr>
          <p:cNvPr id="22" name="肘形连接符 21">
            <a:extLst>
              <a:ext uri="{FF2B5EF4-FFF2-40B4-BE49-F238E27FC236}">
                <a16:creationId xmlns:a16="http://schemas.microsoft.com/office/drawing/2014/main" id="{7E2C7E4A-5499-9C4E-B62E-8D438A9BFF59}"/>
              </a:ext>
            </a:extLst>
          </p:cNvPr>
          <p:cNvCxnSpPr>
            <a:cxnSpLocks/>
          </p:cNvCxnSpPr>
          <p:nvPr/>
        </p:nvCxnSpPr>
        <p:spPr>
          <a:xfrm>
            <a:off x="7326243" y="3038061"/>
            <a:ext cx="1831010" cy="59966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肘形连接符 23">
            <a:extLst>
              <a:ext uri="{FF2B5EF4-FFF2-40B4-BE49-F238E27FC236}">
                <a16:creationId xmlns:a16="http://schemas.microsoft.com/office/drawing/2014/main" id="{1138A1CC-6C85-4F4F-8694-F43F58943142}"/>
              </a:ext>
            </a:extLst>
          </p:cNvPr>
          <p:cNvCxnSpPr>
            <a:cxnSpLocks/>
          </p:cNvCxnSpPr>
          <p:nvPr/>
        </p:nvCxnSpPr>
        <p:spPr>
          <a:xfrm flipV="1">
            <a:off x="7326243" y="4007054"/>
            <a:ext cx="1831010" cy="59586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09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03"/>
    </mc:Choice>
    <mc:Fallback xmlns="">
      <p:transition spd="slow" advTm="19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Code Retrieval 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kumimoji="1" lang="en-US" altLang="zh-CN" dirty="0"/>
              <a:t>The previous</a:t>
            </a:r>
            <a:r>
              <a:rPr kumimoji="1" lang="zh-CN" altLang="en-US" dirty="0"/>
              <a:t> </a:t>
            </a:r>
            <a:r>
              <a:rPr kumimoji="1" lang="en" altLang="zh-CN" dirty="0"/>
              <a:t>approaches</a:t>
            </a:r>
            <a:r>
              <a:rPr lang="en" altLang="zh-CN" dirty="0"/>
              <a:t> fail to effectively handle overlaps</a:t>
            </a:r>
            <a:r>
              <a:rPr lang="zh-CN" altLang="en-US" dirty="0"/>
              <a:t> </a:t>
            </a:r>
            <a:r>
              <a:rPr lang="en" altLang="zh-CN" dirty="0"/>
              <a:t>which are important in code retrieval</a:t>
            </a:r>
            <a:r>
              <a:rPr kumimoji="1" lang="en-US" altLang="zh-CN" dirty="0"/>
              <a:t>.</a:t>
            </a:r>
          </a:p>
          <a:p>
            <a:pPr lvl="1"/>
            <a:r>
              <a:rPr lang="en-US" altLang="zh-CN" dirty="0"/>
              <a:t>D</a:t>
            </a:r>
            <a:r>
              <a:rPr lang="en" altLang="zh-CN" dirty="0" err="1"/>
              <a:t>ifferent</a:t>
            </a:r>
            <a:r>
              <a:rPr lang="en" altLang="zh-CN" dirty="0"/>
              <a:t> </a:t>
            </a:r>
            <a:r>
              <a:rPr lang="en-US" altLang="zh-CN" dirty="0" err="1"/>
              <a:t>programers</a:t>
            </a:r>
            <a:r>
              <a:rPr lang="en" altLang="zh-CN" dirty="0"/>
              <a:t> may use different names to describe the similar meanings</a:t>
            </a:r>
            <a:r>
              <a:rPr lang="zh-CN" altLang="en-US" dirty="0"/>
              <a:t> </a:t>
            </a:r>
            <a:r>
              <a:rPr lang="en" altLang="zh-CN" dirty="0"/>
              <a:t>and such names often have overlapped substrings</a:t>
            </a:r>
            <a:r>
              <a:rPr lang="en-US" altLang="zh-CN" dirty="0"/>
              <a:t>.</a:t>
            </a:r>
          </a:p>
          <a:p>
            <a:pPr lvl="2"/>
            <a:r>
              <a:rPr lang="en" altLang="zh-CN" dirty="0"/>
              <a:t>“Sort” and “</a:t>
            </a:r>
            <a:r>
              <a:rPr lang="en" altLang="zh-CN" dirty="0" err="1"/>
              <a:t>QuickSort</a:t>
            </a:r>
            <a:r>
              <a:rPr lang="en" altLang="zh-CN" dirty="0"/>
              <a:t>”</a:t>
            </a:r>
          </a:p>
          <a:p>
            <a:pPr lvl="2"/>
            <a:r>
              <a:rPr lang="en-US" altLang="zh-CN" dirty="0"/>
              <a:t>“Line1”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“Line2”</a:t>
            </a:r>
          </a:p>
          <a:p>
            <a:pPr lvl="2"/>
            <a:r>
              <a:rPr lang="en-US" altLang="zh-CN" dirty="0"/>
              <a:t>“</a:t>
            </a:r>
            <a:r>
              <a:rPr kumimoji="1" lang="en-US" altLang="zh-CN" dirty="0" err="1">
                <a:ea typeface="Microsoft YaHei" panose="020B0503020204020204" pitchFamily="34" charset="-122"/>
              </a:rPr>
              <a:t>Joint_table_a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”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and</a:t>
            </a:r>
            <a:r>
              <a:rPr kumimoji="1" lang="zh-CN" altLang="en-US" dirty="0">
                <a:ea typeface="Microsoft YaHei" panose="020B0503020204020204" pitchFamily="34" charset="-122"/>
              </a:rPr>
              <a:t> </a:t>
            </a:r>
            <a:r>
              <a:rPr kumimoji="1" lang="en-US" altLang="zh-CN" dirty="0">
                <a:ea typeface="Microsoft YaHei" panose="020B0503020204020204" pitchFamily="34" charset="-122"/>
              </a:rPr>
              <a:t>“</a:t>
            </a:r>
            <a:r>
              <a:rPr kumimoji="1" lang="en-US" altLang="zh-CN" dirty="0" err="1">
                <a:ea typeface="Microsoft YaHei" panose="020B0503020204020204" pitchFamily="34" charset="-122"/>
              </a:rPr>
              <a:t>Joint_table_b</a:t>
            </a:r>
            <a:r>
              <a:rPr kumimoji="1" lang="en-US" altLang="zh-CN" dirty="0">
                <a:ea typeface="Microsoft YaHei" panose="020B0503020204020204" pitchFamily="34" charset="-122"/>
              </a:rPr>
              <a:t>”</a:t>
            </a:r>
            <a:endParaRPr kumimoji="1" lang="en-US" altLang="zh-CN" dirty="0"/>
          </a:p>
          <a:p>
            <a:pPr lvl="1"/>
            <a:r>
              <a:rPr lang="en-US" altLang="zh-CN" dirty="0"/>
              <a:t>I</a:t>
            </a:r>
            <a:r>
              <a:rPr lang="en" altLang="zh-CN" dirty="0" err="1"/>
              <a:t>dentifiers</a:t>
            </a:r>
            <a:r>
              <a:rPr lang="en" altLang="zh-CN" dirty="0"/>
              <a:t> in</a:t>
            </a:r>
            <a:r>
              <a:rPr lang="zh-CN" altLang="en-US" dirty="0"/>
              <a:t> </a:t>
            </a:r>
            <a:r>
              <a:rPr lang="en" altLang="zh-CN" dirty="0"/>
              <a:t>code are often related to words in the natural language description.</a:t>
            </a:r>
          </a:p>
          <a:p>
            <a:pPr lvl="2"/>
            <a:r>
              <a:rPr kumimoji="1" lang="en" altLang="zh-CN" dirty="0"/>
              <a:t>one joint 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and</a:t>
            </a:r>
            <a:r>
              <a:rPr kumimoji="1" lang="zh-CN" altLang="en-US" dirty="0"/>
              <a:t> </a:t>
            </a:r>
            <a:r>
              <a:rPr kumimoji="1" lang="en-US" altLang="zh-CN" dirty="0"/>
              <a:t>“</a:t>
            </a:r>
            <a:r>
              <a:rPr kumimoji="1" lang="en-US" altLang="zh-CN" dirty="0" err="1"/>
              <a:t>Join_table_a</a:t>
            </a:r>
            <a:r>
              <a:rPr kumimoji="1" lang="en-US" altLang="zh-CN" dirty="0"/>
              <a:t>”</a:t>
            </a:r>
            <a:endParaRPr kumimoji="1" lang="zh-CN" altLang="en-US" dirty="0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28930085-6D6F-4C67-88C2-534EFE1688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675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64"/>
    </mc:Choice>
    <mc:Fallback xmlns="">
      <p:transition spd="slow" advTm="12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OCoR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kumimoji="1" lang="en-US" altLang="zh-CN" dirty="0"/>
              <a:t>We propose a novel neural architecture, </a:t>
            </a:r>
            <a:r>
              <a:rPr kumimoji="1" lang="en-US" altLang="zh-CN" dirty="0" err="1"/>
              <a:t>OCor</a:t>
            </a:r>
            <a:r>
              <a:rPr kumimoji="1" lang="en-US" altLang="zh-CN" dirty="0"/>
              <a:t>, for the code </a:t>
            </a:r>
            <a:r>
              <a:rPr kumimoji="1" lang="en-US" altLang="zh-CN" dirty="0" err="1"/>
              <a:t>retrival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handle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important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overlap</a:t>
            </a:r>
            <a:r>
              <a:rPr kumimoji="1" lang="zh-CN" altLang="en-US" dirty="0"/>
              <a:t> </a:t>
            </a:r>
            <a:r>
              <a:rPr kumimoji="1" lang="en-US" altLang="zh-CN" dirty="0"/>
              <a:t>information.</a:t>
            </a:r>
          </a:p>
          <a:p>
            <a:pPr lvl="1"/>
            <a:endParaRPr kumimoji="1" lang="en-US" altLang="zh-CN" dirty="0"/>
          </a:p>
          <a:p>
            <a:pPr lvl="1"/>
            <a:r>
              <a:rPr kumimoji="1" lang="en-US" altLang="zh-CN" dirty="0"/>
              <a:t>Represent each word by combining the representations of the characters within it</a:t>
            </a:r>
          </a:p>
          <a:p>
            <a:pPr lvl="1"/>
            <a:endParaRPr kumimoji="1" lang="en-US" altLang="zh-CN" dirty="0"/>
          </a:p>
          <a:p>
            <a:pPr lvl="1"/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" altLang="zh-CN" dirty="0"/>
              <a:t>a novel overlap matrix to represent the degrees of overlaps between each word in the natural language description and each identifier in code</a:t>
            </a:r>
            <a:endParaRPr kumimoji="1" lang="en-US" altLang="zh-CN" dirty="0"/>
          </a:p>
        </p:txBody>
      </p:sp>
      <p:pic>
        <p:nvPicPr>
          <p:cNvPr id="3" name="音频 2">
            <a:hlinkClick r:id="" action="ppaction://media"/>
            <a:extLst>
              <a:ext uri="{FF2B5EF4-FFF2-40B4-BE49-F238E27FC236}">
                <a16:creationId xmlns:a16="http://schemas.microsoft.com/office/drawing/2014/main" id="{B4B05520-716C-46CA-A7E9-FA75C2E449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71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22"/>
    </mc:Choice>
    <mc:Fallback xmlns="">
      <p:transition spd="slow" advTm="9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1" y="2686677"/>
            <a:ext cx="4497572" cy="1144481"/>
          </a:xfrm>
          <a:prstGeom prst="rect">
            <a:avLst/>
          </a:prstGeom>
          <a:solidFill>
            <a:srgbClr val="9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endParaRPr lang="en-US" altLang="zh-CN" sz="2400" dirty="0">
              <a:solidFill>
                <a:schemeClr val="bg1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4497572" y="2892010"/>
            <a:ext cx="5225161" cy="1023159"/>
          </a:xfrm>
          <a:prstGeom prst="rect">
            <a:avLst/>
          </a:prstGeom>
          <a:noFill/>
        </p:spPr>
        <p:txBody>
          <a:bodyPr lIns="72000" rIns="72000" anchor="ctr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5400" dirty="0">
                <a:solidFill>
                  <a:srgbClr val="9B0000"/>
                </a:solidFill>
              </a:rPr>
              <a:t>Approach</a:t>
            </a:r>
            <a:endParaRPr lang="zh-CN" altLang="en-US" sz="5400" dirty="0">
              <a:solidFill>
                <a:srgbClr val="9B0000"/>
              </a:solidFill>
            </a:endParaRPr>
          </a:p>
        </p:txBody>
      </p:sp>
      <p:sp>
        <p:nvSpPr>
          <p:cNvPr id="27" name="标题 3"/>
          <p:cNvSpPr txBox="1">
            <a:spLocks/>
          </p:cNvSpPr>
          <p:nvPr/>
        </p:nvSpPr>
        <p:spPr>
          <a:xfrm>
            <a:off x="4719479" y="2446072"/>
            <a:ext cx="2390674" cy="573810"/>
          </a:xfrm>
          <a:prstGeom prst="rect">
            <a:avLst/>
          </a:prstGeom>
          <a:noFill/>
        </p:spPr>
        <p:txBody>
          <a:bodyPr vert="horz" lIns="72000" tIns="45720" rIns="7200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zh-CN" sz="2400" dirty="0">
                <a:solidFill>
                  <a:srgbClr val="9B0000"/>
                </a:solidFill>
                <a:latin typeface="思源黑体 Light" panose="020B0300000000000000" pitchFamily="34" charset="-122"/>
                <a:ea typeface="思源黑体 Light" panose="020B0300000000000000" pitchFamily="34" charset="-122"/>
              </a:rPr>
              <a:t>PART TWO</a:t>
            </a:r>
            <a:endParaRPr lang="zh-CN" altLang="en-US" sz="2400" dirty="0">
              <a:solidFill>
                <a:srgbClr val="9B0000"/>
              </a:solidFill>
              <a:latin typeface="思源黑体 Light" panose="020B0300000000000000" pitchFamily="34" charset="-122"/>
              <a:ea typeface="思源黑体 Light" panose="020B0300000000000000" pitchFamily="34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3143893" y="2842831"/>
            <a:ext cx="763053" cy="763053"/>
          </a:xfrm>
          <a:prstGeom prst="ellipse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半闭框 2"/>
          <p:cNvSpPr>
            <a:spLocks noChangeAspect="1"/>
          </p:cNvSpPr>
          <p:nvPr/>
        </p:nvSpPr>
        <p:spPr>
          <a:xfrm rot="8122297">
            <a:off x="3349439" y="3097616"/>
            <a:ext cx="253480" cy="253480"/>
          </a:xfrm>
          <a:prstGeom prst="halfFrame">
            <a:avLst>
              <a:gd name="adj1" fmla="val 12588"/>
              <a:gd name="adj2" fmla="val 13575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0C374445-6B7B-4AC5-A0A3-D175351E28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839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518"/>
    </mc:Choice>
    <mc:Fallback xmlns="">
      <p:transition advTm="5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A02DD-120E-514D-98B6-8FCDEB31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OCoR</a:t>
            </a:r>
            <a:r>
              <a:rPr kumimoji="1" lang="en-US" altLang="zh-CN" dirty="0"/>
              <a:t>:</a:t>
            </a:r>
            <a:r>
              <a:rPr kumimoji="1" lang="zh-CN" altLang="en-US" dirty="0"/>
              <a:t> </a:t>
            </a:r>
            <a:r>
              <a:rPr lang="en" altLang="zh-CN" dirty="0"/>
              <a:t>Character Embedding</a:t>
            </a:r>
            <a:endParaRPr kumimoji="1" lang="zh-CN" altLang="en-US" dirty="0"/>
          </a:p>
        </p:txBody>
      </p:sp>
      <p:sp>
        <p:nvSpPr>
          <p:cNvPr id="25" name="内容占位符 2">
            <a:extLst>
              <a:ext uri="{FF2B5EF4-FFF2-40B4-BE49-F238E27FC236}">
                <a16:creationId xmlns:a16="http://schemas.microsoft.com/office/drawing/2014/main" id="{1347104B-3759-477F-978C-8110414FD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857" y="1055076"/>
            <a:ext cx="11384643" cy="5294924"/>
          </a:xfrm>
        </p:spPr>
        <p:txBody>
          <a:bodyPr/>
          <a:lstStyle/>
          <a:p>
            <a:r>
              <a:rPr kumimoji="1" lang="en-US" altLang="zh-CN" dirty="0"/>
              <a:t>We</a:t>
            </a:r>
            <a:r>
              <a:rPr kumimoji="1" lang="zh-CN" altLang="en-US" dirty="0"/>
              <a:t> </a:t>
            </a:r>
            <a:r>
              <a:rPr kumimoji="1" lang="en-US" altLang="zh-CN" dirty="0"/>
              <a:t>first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introduce 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details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character embedding</a:t>
            </a:r>
            <a:r>
              <a:rPr kumimoji="1" lang="zh-CN" altLang="en-US" dirty="0"/>
              <a:t> </a:t>
            </a:r>
            <a:r>
              <a:rPr kumimoji="1" lang="en-US" altLang="zh-CN" dirty="0"/>
              <a:t>approach 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tokens.</a:t>
            </a:r>
          </a:p>
          <a:p>
            <a:pPr lvl="1"/>
            <a:r>
              <a:rPr lang="en" altLang="zh-CN" dirty="0"/>
              <a:t>represent each character in the token as a real-value vector</a:t>
            </a:r>
            <a:endParaRPr kumimoji="1" lang="en" altLang="zh-CN" dirty="0"/>
          </a:p>
          <a:p>
            <a:pPr lvl="1"/>
            <a:r>
              <a:rPr lang="en" altLang="zh-CN" dirty="0"/>
              <a:t>adopt a set of convolutional layers to integrate the vectors of the characters within the token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2EF23713-AB29-4A0F-9044-D5AAB667B2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34965F1-55E7-894C-8438-40F1B9E6AADE}"/>
              </a:ext>
            </a:extLst>
          </p:cNvPr>
          <p:cNvSpPr txBox="1"/>
          <p:nvPr/>
        </p:nvSpPr>
        <p:spPr>
          <a:xfrm>
            <a:off x="2458325" y="3081146"/>
            <a:ext cx="32961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_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_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</a:p>
          <a:p>
            <a:pPr algn="ctr"/>
            <a:r>
              <a:rPr kumimoji="1" lang="en-US" altLang="zh-CN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96BD3321-4EE9-D34A-9DAC-321792538BED}"/>
              </a:ext>
            </a:extLst>
          </p:cNvPr>
          <p:cNvSpPr/>
          <p:nvPr/>
        </p:nvSpPr>
        <p:spPr>
          <a:xfrm>
            <a:off x="2746587" y="3169554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B9DFB049-2BCA-264F-B0B8-65A329F4FB8D}"/>
              </a:ext>
            </a:extLst>
          </p:cNvPr>
          <p:cNvSpPr/>
          <p:nvPr/>
        </p:nvSpPr>
        <p:spPr>
          <a:xfrm>
            <a:off x="2746587" y="3335737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614778F1-89E5-7346-9882-269958F330CD}"/>
              </a:ext>
            </a:extLst>
          </p:cNvPr>
          <p:cNvSpPr/>
          <p:nvPr/>
        </p:nvSpPr>
        <p:spPr>
          <a:xfrm>
            <a:off x="2746587" y="3501920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D6ABEB8E-3B71-A84C-BC33-860A7758D831}"/>
              </a:ext>
            </a:extLst>
          </p:cNvPr>
          <p:cNvSpPr/>
          <p:nvPr/>
        </p:nvSpPr>
        <p:spPr>
          <a:xfrm>
            <a:off x="2746587" y="3680113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EB885604-D1FD-2F4A-A7DB-8F0062298FE0}"/>
              </a:ext>
            </a:extLst>
          </p:cNvPr>
          <p:cNvSpPr/>
          <p:nvPr/>
        </p:nvSpPr>
        <p:spPr>
          <a:xfrm>
            <a:off x="2746587" y="3845113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F256DE79-FB1A-9543-B3B9-D91B994891C5}"/>
              </a:ext>
            </a:extLst>
          </p:cNvPr>
          <p:cNvSpPr/>
          <p:nvPr/>
        </p:nvSpPr>
        <p:spPr>
          <a:xfrm>
            <a:off x="2746587" y="4019768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2424881C-1E00-0249-A3E7-A98707CF847D}"/>
              </a:ext>
            </a:extLst>
          </p:cNvPr>
          <p:cNvSpPr/>
          <p:nvPr/>
        </p:nvSpPr>
        <p:spPr>
          <a:xfrm>
            <a:off x="2746587" y="4179766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F2A0E346-3BB8-4943-804A-986EFD3EAA78}"/>
              </a:ext>
            </a:extLst>
          </p:cNvPr>
          <p:cNvSpPr/>
          <p:nvPr/>
        </p:nvSpPr>
        <p:spPr>
          <a:xfrm>
            <a:off x="2746587" y="4351774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7B4BEE40-80A0-434F-9FE1-FC1046923331}"/>
              </a:ext>
            </a:extLst>
          </p:cNvPr>
          <p:cNvSpPr/>
          <p:nvPr/>
        </p:nvSpPr>
        <p:spPr>
          <a:xfrm>
            <a:off x="2746587" y="4523782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1D04C4E6-E957-284C-A064-6617BA7D4EE5}"/>
              </a:ext>
            </a:extLst>
          </p:cNvPr>
          <p:cNvSpPr/>
          <p:nvPr/>
        </p:nvSpPr>
        <p:spPr>
          <a:xfrm>
            <a:off x="2746587" y="4683117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4A198C3B-D582-2341-8039-946CAF4B4CE3}"/>
              </a:ext>
            </a:extLst>
          </p:cNvPr>
          <p:cNvSpPr/>
          <p:nvPr/>
        </p:nvSpPr>
        <p:spPr>
          <a:xfrm>
            <a:off x="2746587" y="4842452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7B63BCCB-A980-D148-91D3-FBCFF9B4B191}"/>
              </a:ext>
            </a:extLst>
          </p:cNvPr>
          <p:cNvSpPr/>
          <p:nvPr/>
        </p:nvSpPr>
        <p:spPr>
          <a:xfrm>
            <a:off x="2746587" y="5014460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43FDDCDB-3CA7-F846-8536-11CEC41A58AA}"/>
              </a:ext>
            </a:extLst>
          </p:cNvPr>
          <p:cNvSpPr/>
          <p:nvPr/>
        </p:nvSpPr>
        <p:spPr>
          <a:xfrm>
            <a:off x="2746587" y="5194270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7B273860-C225-504F-BBD2-44B82526C017}"/>
              </a:ext>
            </a:extLst>
          </p:cNvPr>
          <p:cNvSpPr/>
          <p:nvPr/>
        </p:nvSpPr>
        <p:spPr>
          <a:xfrm>
            <a:off x="2746587" y="5365074"/>
            <a:ext cx="1519274" cy="95693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2552B48B-A0D1-BF4C-AECF-CA1E9146481E}"/>
              </a:ext>
            </a:extLst>
          </p:cNvPr>
          <p:cNvSpPr/>
          <p:nvPr/>
        </p:nvSpPr>
        <p:spPr>
          <a:xfrm>
            <a:off x="7711806" y="3645349"/>
            <a:ext cx="1043172" cy="399527"/>
          </a:xfrm>
          <a:prstGeom prst="roundRect">
            <a:avLst/>
          </a:prstGeom>
          <a:solidFill>
            <a:srgbClr val="C0504D">
              <a:alpha val="21961"/>
            </a:srgbClr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Joint_table_b</a:t>
            </a:r>
            <a:endParaRPr kumimoji="1" lang="zh-CN" altLang="en-US" sz="11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4799AC5D-76B8-C244-824E-94FF1A752CE9}"/>
              </a:ext>
            </a:extLst>
          </p:cNvPr>
          <p:cNvSpPr/>
          <p:nvPr/>
        </p:nvSpPr>
        <p:spPr>
          <a:xfrm>
            <a:off x="7711806" y="4341144"/>
            <a:ext cx="1043172" cy="460968"/>
          </a:xfrm>
          <a:prstGeom prst="roundRect">
            <a:avLst/>
          </a:prstGeom>
          <a:solidFill>
            <a:srgbClr val="4F81BD">
              <a:alpha val="27843"/>
            </a:srgb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100" b="1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Joint_table_c</a:t>
            </a:r>
            <a:endParaRPr kumimoji="1" lang="zh-CN" altLang="en-US" sz="11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C649FFF4-D25D-144C-B51A-068174A9008D}"/>
              </a:ext>
            </a:extLst>
          </p:cNvPr>
          <p:cNvSpPr/>
          <p:nvPr/>
        </p:nvSpPr>
        <p:spPr>
          <a:xfrm>
            <a:off x="6612511" y="3501920"/>
            <a:ext cx="329610" cy="1512540"/>
          </a:xfrm>
          <a:prstGeom prst="roundRect">
            <a:avLst/>
          </a:prstGeom>
          <a:solidFill>
            <a:srgbClr val="FFC000">
              <a:alpha val="27843"/>
            </a:srgb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08000" tIns="72000" rIns="108000" bIns="72000" rtlCol="0" anchor="t" anchorCtr="0"/>
          <a:lstStyle/>
          <a:p>
            <a:pPr algn="ctr">
              <a:lnSpc>
                <a:spcPct val="114000"/>
              </a:lnSpc>
            </a:pP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3A60A5C-3AA8-424F-9C11-4FBE0B4FFF46}"/>
              </a:ext>
            </a:extLst>
          </p:cNvPr>
          <p:cNvSpPr txBox="1"/>
          <p:nvPr/>
        </p:nvSpPr>
        <p:spPr>
          <a:xfrm>
            <a:off x="6612511" y="3501920"/>
            <a:ext cx="329610" cy="15029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C</a:t>
            </a:r>
          </a:p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O</a:t>
            </a:r>
          </a:p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V</a:t>
            </a:r>
          </a:p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O</a:t>
            </a:r>
          </a:p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L</a:t>
            </a:r>
          </a:p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U</a:t>
            </a:r>
          </a:p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T</a:t>
            </a:r>
          </a:p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I</a:t>
            </a:r>
          </a:p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O</a:t>
            </a:r>
          </a:p>
          <a:p>
            <a:pPr algn="ctr">
              <a:lnSpc>
                <a:spcPts val="1120"/>
              </a:lnSpc>
            </a:pPr>
            <a:r>
              <a:rPr kumimoji="1" lang="en-US" altLang="zh-CN" sz="1100" b="1" dirty="0"/>
              <a:t>N</a:t>
            </a:r>
            <a:endParaRPr kumimoji="1" lang="zh-CN" altLang="en-US" sz="1100" b="1" dirty="0"/>
          </a:p>
        </p:txBody>
      </p:sp>
      <p:cxnSp>
        <p:nvCxnSpPr>
          <p:cNvPr id="46" name="直线箭头连接符 45">
            <a:extLst>
              <a:ext uri="{FF2B5EF4-FFF2-40B4-BE49-F238E27FC236}">
                <a16:creationId xmlns:a16="http://schemas.microsoft.com/office/drawing/2014/main" id="{80E5BAF0-3473-7948-9984-85CC3116D87E}"/>
              </a:ext>
            </a:extLst>
          </p:cNvPr>
          <p:cNvCxnSpPr>
            <a:stCxn id="6" idx="3"/>
            <a:endCxn id="44" idx="1"/>
          </p:cNvCxnSpPr>
          <p:nvPr/>
        </p:nvCxnSpPr>
        <p:spPr>
          <a:xfrm>
            <a:off x="4265861" y="3217401"/>
            <a:ext cx="2346650" cy="10360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直线箭头连接符 47">
            <a:extLst>
              <a:ext uri="{FF2B5EF4-FFF2-40B4-BE49-F238E27FC236}">
                <a16:creationId xmlns:a16="http://schemas.microsoft.com/office/drawing/2014/main" id="{ABFFB7D2-9AA2-E944-9420-517287E14729}"/>
              </a:ext>
            </a:extLst>
          </p:cNvPr>
          <p:cNvCxnSpPr>
            <a:stCxn id="18" idx="3"/>
            <a:endCxn id="44" idx="1"/>
          </p:cNvCxnSpPr>
          <p:nvPr/>
        </p:nvCxnSpPr>
        <p:spPr>
          <a:xfrm flipV="1">
            <a:off x="4265861" y="4253408"/>
            <a:ext cx="2346650" cy="98870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直线箭头连接符 49">
            <a:extLst>
              <a:ext uri="{FF2B5EF4-FFF2-40B4-BE49-F238E27FC236}">
                <a16:creationId xmlns:a16="http://schemas.microsoft.com/office/drawing/2014/main" id="{C3609D90-CD31-5144-8B92-4100D329F734}"/>
              </a:ext>
            </a:extLst>
          </p:cNvPr>
          <p:cNvCxnSpPr>
            <a:stCxn id="6" idx="3"/>
          </p:cNvCxnSpPr>
          <p:nvPr/>
        </p:nvCxnSpPr>
        <p:spPr>
          <a:xfrm>
            <a:off x="4265861" y="3217401"/>
            <a:ext cx="2346650" cy="11343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CB307CF3-9EBF-5443-B594-1EFC56036507}"/>
              </a:ext>
            </a:extLst>
          </p:cNvPr>
          <p:cNvCxnSpPr>
            <a:stCxn id="19" idx="3"/>
          </p:cNvCxnSpPr>
          <p:nvPr/>
        </p:nvCxnSpPr>
        <p:spPr>
          <a:xfrm flipV="1">
            <a:off x="4265861" y="4351774"/>
            <a:ext cx="2346650" cy="10611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DBED3AB5-A094-2045-8CD5-8F38A0CB1943}"/>
              </a:ext>
            </a:extLst>
          </p:cNvPr>
          <p:cNvCxnSpPr>
            <a:stCxn id="44" idx="3"/>
            <a:endCxn id="20" idx="1"/>
          </p:cNvCxnSpPr>
          <p:nvPr/>
        </p:nvCxnSpPr>
        <p:spPr>
          <a:xfrm flipV="1">
            <a:off x="6942121" y="3845113"/>
            <a:ext cx="769685" cy="4082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F350B163-2AC4-904E-AADF-118D7F63CD0F}"/>
              </a:ext>
            </a:extLst>
          </p:cNvPr>
          <p:cNvCxnSpPr>
            <a:stCxn id="44" idx="3"/>
            <a:endCxn id="21" idx="1"/>
          </p:cNvCxnSpPr>
          <p:nvPr/>
        </p:nvCxnSpPr>
        <p:spPr>
          <a:xfrm>
            <a:off x="6942121" y="4253408"/>
            <a:ext cx="769685" cy="3182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012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36"/>
    </mc:Choice>
    <mc:Fallback xmlns="">
      <p:transition spd="slow" advTm="20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C00000"/>
      </a:dk2>
      <a:lt2>
        <a:srgbClr val="F2DCDB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4">
      <a:majorFont>
        <a:latin typeface="Arial"/>
        <a:ea typeface="思源黑体 Medium"/>
        <a:cs typeface=""/>
      </a:majorFont>
      <a:minorFont>
        <a:latin typeface="Arial"/>
        <a:ea typeface="思源黑体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BEBEB"/>
        </a:solidFill>
        <a:ln>
          <a:noFill/>
        </a:ln>
      </a:spPr>
      <a:bodyPr lIns="108000" tIns="72000" rIns="108000" bIns="72000" rtlCol="0" anchor="t" anchorCtr="0"/>
      <a:lstStyle>
        <a:defPPr marL="342900" indent="-342900">
          <a:lnSpc>
            <a:spcPct val="114000"/>
          </a:lnSpc>
          <a:buFont typeface="+mj-lt"/>
          <a:buAutoNum type="arabicPeriod"/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9B0000"/>
          </a:solidFill>
          <a:tailEnd type="none" w="med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答辩ppt模板1.potx" id="{E9C4B12A-00DB-4A29-9700-F492B70147D8}" vid="{EE2098D0-1A32-4DC8-BBA4-2C3FA28A2EB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45632</TotalTime>
  <Words>2467</Words>
  <Application>Microsoft Macintosh PowerPoint</Application>
  <PresentationFormat>宽屏</PresentationFormat>
  <Paragraphs>235</Paragraphs>
  <Slides>21</Slides>
  <Notes>21</Notes>
  <HiddenSlides>0</HiddenSlides>
  <MMClips>21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4" baseType="lpstr">
      <vt:lpstr>等线</vt:lpstr>
      <vt:lpstr>方正清刻本悦宋简体</vt:lpstr>
      <vt:lpstr>思源黑体 Light</vt:lpstr>
      <vt:lpstr>思源黑体 Medium</vt:lpstr>
      <vt:lpstr>Microsoft YaHei</vt:lpstr>
      <vt:lpstr>Arial</vt:lpstr>
      <vt:lpstr>Calibri</vt:lpstr>
      <vt:lpstr>Cambria Math</vt:lpstr>
      <vt:lpstr>Candara</vt:lpstr>
      <vt:lpstr>Palatino</vt:lpstr>
      <vt:lpstr>Times</vt:lpstr>
      <vt:lpstr>Times New Roman</vt:lpstr>
      <vt:lpstr>Office 主题​​</vt:lpstr>
      <vt:lpstr>OCoR: An Overlapping-Aware Code Retriever</vt:lpstr>
      <vt:lpstr>Introduction</vt:lpstr>
      <vt:lpstr>Code Retrieval </vt:lpstr>
      <vt:lpstr>Code Retrieval </vt:lpstr>
      <vt:lpstr>Code Retrieval </vt:lpstr>
      <vt:lpstr>Code Retrieval </vt:lpstr>
      <vt:lpstr>OCoR</vt:lpstr>
      <vt:lpstr>Approach</vt:lpstr>
      <vt:lpstr>OCoR: Character Embedding</vt:lpstr>
      <vt:lpstr>OCoR：Overlap Matrix</vt:lpstr>
      <vt:lpstr>OCoR</vt:lpstr>
      <vt:lpstr>OCoR：Model Combination</vt:lpstr>
      <vt:lpstr>Evaluation</vt:lpstr>
      <vt:lpstr>Experiment</vt:lpstr>
      <vt:lpstr>Metrics and Baselines</vt:lpstr>
      <vt:lpstr>Experiment:Result</vt:lpstr>
      <vt:lpstr>Abaltion Test</vt:lpstr>
      <vt:lpstr>Case Study</vt:lpstr>
      <vt:lpstr>Case Study</vt:lpstr>
      <vt:lpstr>Conclusion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ZHUZixiao</dc:creator>
  <cp:lastModifiedBy>朱 琪豪</cp:lastModifiedBy>
  <cp:revision>4649</cp:revision>
  <dcterms:created xsi:type="dcterms:W3CDTF">2018-04-01T05:46:23Z</dcterms:created>
  <dcterms:modified xsi:type="dcterms:W3CDTF">2020-09-14T09:19:55Z</dcterms:modified>
</cp:coreProperties>
</file>